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2000"/>
  <p:notesSz cx="9926625" cy="6797675"/>
  <p:embeddedFontLst>
    <p:embeddedFont>
      <p:font typeface="Questrial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065">
          <p15:clr>
            <a:srgbClr val="A4A3A4"/>
          </p15:clr>
        </p15:guide>
        <p15:guide id="2" orient="horz" pos="147">
          <p15:clr>
            <a:srgbClr val="A4A3A4"/>
          </p15:clr>
        </p15:guide>
        <p15:guide id="3" orient="horz" pos="527">
          <p15:clr>
            <a:srgbClr val="A4A3A4"/>
          </p15:clr>
        </p15:guide>
        <p15:guide id="4" orient="horz" pos="1872">
          <p15:clr>
            <a:srgbClr val="A4A3A4"/>
          </p15:clr>
        </p15:guide>
        <p15:guide id="5" orient="horz" pos="3918">
          <p15:clr>
            <a:srgbClr val="A4A3A4"/>
          </p15:clr>
        </p15:guide>
        <p15:guide id="6" orient="horz" pos="3430">
          <p15:clr>
            <a:srgbClr val="A4A3A4"/>
          </p15:clr>
        </p15:guide>
        <p15:guide id="7" orient="horz" pos="2904">
          <p15:clr>
            <a:srgbClr val="A4A3A4"/>
          </p15:clr>
        </p15:guide>
        <p15:guide id="8" orient="horz" pos="2361">
          <p15:clr>
            <a:srgbClr val="A4A3A4"/>
          </p15:clr>
        </p15:guide>
        <p15:guide id="9" pos="240">
          <p15:clr>
            <a:srgbClr val="A4A3A4"/>
          </p15:clr>
        </p15:guide>
        <p15:guide id="10" pos="3664">
          <p15:clr>
            <a:srgbClr val="A4A3A4"/>
          </p15:clr>
        </p15:guide>
        <p15:guide id="11" pos="7529">
          <p15:clr>
            <a:srgbClr val="A4A3A4"/>
          </p15:clr>
        </p15:guide>
        <p15:guide id="12" pos="151">
          <p15:clr>
            <a:srgbClr val="A4A3A4"/>
          </p15:clr>
        </p15:guide>
        <p15:guide id="13" pos="4043">
          <p15:clr>
            <a:srgbClr val="A4A3A4"/>
          </p15:clr>
        </p15:guide>
      </p15:sldGuideLst>
    </p:ext>
    <p:ext uri="{2D200454-40CA-4A62-9FC3-DE9A4176ACB9}">
      <p15:notesGuideLst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065" orient="horz"/>
        <p:guide pos="147" orient="horz"/>
        <p:guide pos="527" orient="horz"/>
        <p:guide pos="1872" orient="horz"/>
        <p:guide pos="3918" orient="horz"/>
        <p:guide pos="3430" orient="horz"/>
        <p:guide pos="2904" orient="horz"/>
        <p:guide pos="2361" orient="horz"/>
        <p:guide pos="240"/>
        <p:guide pos="3664"/>
        <p:guide pos="7529"/>
        <p:guide pos="151"/>
        <p:guide pos="4043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141" orient="horz"/>
        <p:guide pos="3127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Questrial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622798" y="0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697163" y="509588"/>
            <a:ext cx="4532312" cy="2549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92664" y="3228895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456612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 txBox="1"/>
          <p:nvPr>
            <p:ph idx="1" type="body"/>
          </p:nvPr>
        </p:nvSpPr>
        <p:spPr>
          <a:xfrm>
            <a:off x="992664" y="3228895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1:notes"/>
          <p:cNvSpPr/>
          <p:nvPr>
            <p:ph idx="2" type="sldImg"/>
          </p:nvPr>
        </p:nvSpPr>
        <p:spPr>
          <a:xfrm>
            <a:off x="2697163" y="509588"/>
            <a:ext cx="4532312" cy="2549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0:notes"/>
          <p:cNvSpPr txBox="1"/>
          <p:nvPr>
            <p:ph idx="1" type="body"/>
          </p:nvPr>
        </p:nvSpPr>
        <p:spPr>
          <a:xfrm>
            <a:off x="992664" y="322889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10:notes"/>
          <p:cNvSpPr/>
          <p:nvPr>
            <p:ph idx="2" type="sldImg"/>
          </p:nvPr>
        </p:nvSpPr>
        <p:spPr>
          <a:xfrm>
            <a:off x="2697163" y="509588"/>
            <a:ext cx="4532312" cy="2549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1:notes"/>
          <p:cNvSpPr txBox="1"/>
          <p:nvPr>
            <p:ph idx="1" type="body"/>
          </p:nvPr>
        </p:nvSpPr>
        <p:spPr>
          <a:xfrm>
            <a:off x="992664" y="322889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p11:notes"/>
          <p:cNvSpPr/>
          <p:nvPr>
            <p:ph idx="2" type="sldImg"/>
          </p:nvPr>
        </p:nvSpPr>
        <p:spPr>
          <a:xfrm>
            <a:off x="2697163" y="509588"/>
            <a:ext cx="4532312" cy="2549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2:notes"/>
          <p:cNvSpPr txBox="1"/>
          <p:nvPr>
            <p:ph idx="1" type="body"/>
          </p:nvPr>
        </p:nvSpPr>
        <p:spPr>
          <a:xfrm>
            <a:off x="992664" y="322889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12:notes"/>
          <p:cNvSpPr/>
          <p:nvPr>
            <p:ph idx="2" type="sldImg"/>
          </p:nvPr>
        </p:nvSpPr>
        <p:spPr>
          <a:xfrm>
            <a:off x="2697163" y="509588"/>
            <a:ext cx="4532312" cy="2549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3:notes"/>
          <p:cNvSpPr txBox="1"/>
          <p:nvPr>
            <p:ph idx="1" type="body"/>
          </p:nvPr>
        </p:nvSpPr>
        <p:spPr>
          <a:xfrm>
            <a:off x="992664" y="322889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Friday and Saturday are leading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12Pm, 3pm we see a dip in the early hours (2am - 5am)</a:t>
            </a:r>
            <a:endParaRPr/>
          </a:p>
        </p:txBody>
      </p:sp>
      <p:sp>
        <p:nvSpPr>
          <p:cNvPr id="320" name="Google Shape;320;p13:notes"/>
          <p:cNvSpPr/>
          <p:nvPr>
            <p:ph idx="2" type="sldImg"/>
          </p:nvPr>
        </p:nvSpPr>
        <p:spPr>
          <a:xfrm>
            <a:off x="2697163" y="509588"/>
            <a:ext cx="4532312" cy="2549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4:notes"/>
          <p:cNvSpPr txBox="1"/>
          <p:nvPr>
            <p:ph idx="1" type="body"/>
          </p:nvPr>
        </p:nvSpPr>
        <p:spPr>
          <a:xfrm>
            <a:off x="992664" y="322889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p14:notes"/>
          <p:cNvSpPr/>
          <p:nvPr>
            <p:ph idx="2" type="sldImg"/>
          </p:nvPr>
        </p:nvSpPr>
        <p:spPr>
          <a:xfrm>
            <a:off x="2697163" y="509588"/>
            <a:ext cx="4532312" cy="2549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5:notes"/>
          <p:cNvSpPr/>
          <p:nvPr>
            <p:ph idx="2" type="sldImg"/>
          </p:nvPr>
        </p:nvSpPr>
        <p:spPr>
          <a:xfrm>
            <a:off x="2697163" y="509588"/>
            <a:ext cx="4532312" cy="2549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15:notes"/>
          <p:cNvSpPr txBox="1"/>
          <p:nvPr>
            <p:ph idx="1" type="body"/>
          </p:nvPr>
        </p:nvSpPr>
        <p:spPr>
          <a:xfrm>
            <a:off x="992664" y="322889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p15:notes"/>
          <p:cNvSpPr txBox="1"/>
          <p:nvPr>
            <p:ph idx="12" type="sldNum"/>
          </p:nvPr>
        </p:nvSpPr>
        <p:spPr>
          <a:xfrm>
            <a:off x="5622798" y="6456612"/>
            <a:ext cx="4301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86d4cd819_6_15:notes"/>
          <p:cNvSpPr/>
          <p:nvPr>
            <p:ph idx="2" type="sldImg"/>
          </p:nvPr>
        </p:nvSpPr>
        <p:spPr>
          <a:xfrm>
            <a:off x="2697163" y="509588"/>
            <a:ext cx="4532400" cy="254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486d4cd819_6_15:notes"/>
          <p:cNvSpPr txBox="1"/>
          <p:nvPr>
            <p:ph idx="1" type="body"/>
          </p:nvPr>
        </p:nvSpPr>
        <p:spPr>
          <a:xfrm>
            <a:off x="992664" y="322889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g486d4cd819_6_15:notes"/>
          <p:cNvSpPr txBox="1"/>
          <p:nvPr>
            <p:ph idx="12" type="sldNum"/>
          </p:nvPr>
        </p:nvSpPr>
        <p:spPr>
          <a:xfrm>
            <a:off x="5622798" y="6456612"/>
            <a:ext cx="4301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7:notes"/>
          <p:cNvSpPr/>
          <p:nvPr>
            <p:ph idx="2" type="sldImg"/>
          </p:nvPr>
        </p:nvSpPr>
        <p:spPr>
          <a:xfrm>
            <a:off x="2697163" y="509588"/>
            <a:ext cx="4532312" cy="2549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17:notes"/>
          <p:cNvSpPr txBox="1"/>
          <p:nvPr>
            <p:ph idx="1" type="body"/>
          </p:nvPr>
        </p:nvSpPr>
        <p:spPr>
          <a:xfrm>
            <a:off x="992664" y="322889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p17:notes"/>
          <p:cNvSpPr txBox="1"/>
          <p:nvPr>
            <p:ph idx="12" type="sldNum"/>
          </p:nvPr>
        </p:nvSpPr>
        <p:spPr>
          <a:xfrm>
            <a:off x="5622798" y="6456612"/>
            <a:ext cx="4301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8:notes"/>
          <p:cNvSpPr txBox="1"/>
          <p:nvPr>
            <p:ph idx="1" type="body"/>
          </p:nvPr>
        </p:nvSpPr>
        <p:spPr>
          <a:xfrm>
            <a:off x="992664" y="3228895"/>
            <a:ext cx="7941310" cy="305895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:notes"/>
          <p:cNvSpPr/>
          <p:nvPr>
            <p:ph idx="2" type="sldImg"/>
          </p:nvPr>
        </p:nvSpPr>
        <p:spPr>
          <a:xfrm>
            <a:off x="2697163" y="509588"/>
            <a:ext cx="4532312" cy="2549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9:notes"/>
          <p:cNvSpPr/>
          <p:nvPr>
            <p:ph idx="2" type="sldImg"/>
          </p:nvPr>
        </p:nvSpPr>
        <p:spPr>
          <a:xfrm>
            <a:off x="2697163" y="509588"/>
            <a:ext cx="4532312" cy="2549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19:notes"/>
          <p:cNvSpPr txBox="1"/>
          <p:nvPr>
            <p:ph idx="1" type="body"/>
          </p:nvPr>
        </p:nvSpPr>
        <p:spPr>
          <a:xfrm>
            <a:off x="992664" y="322889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p19:notes"/>
          <p:cNvSpPr txBox="1"/>
          <p:nvPr>
            <p:ph idx="12" type="sldNum"/>
          </p:nvPr>
        </p:nvSpPr>
        <p:spPr>
          <a:xfrm>
            <a:off x="5622798" y="6456612"/>
            <a:ext cx="4301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:notes"/>
          <p:cNvSpPr txBox="1"/>
          <p:nvPr>
            <p:ph idx="1" type="body"/>
          </p:nvPr>
        </p:nvSpPr>
        <p:spPr>
          <a:xfrm>
            <a:off x="992664" y="3228895"/>
            <a:ext cx="7941310" cy="305895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:notes"/>
          <p:cNvSpPr/>
          <p:nvPr>
            <p:ph idx="2" type="sldImg"/>
          </p:nvPr>
        </p:nvSpPr>
        <p:spPr>
          <a:xfrm>
            <a:off x="2697163" y="509588"/>
            <a:ext cx="4532312" cy="2549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0:notes"/>
          <p:cNvSpPr txBox="1"/>
          <p:nvPr>
            <p:ph idx="1" type="body"/>
          </p:nvPr>
        </p:nvSpPr>
        <p:spPr>
          <a:xfrm>
            <a:off x="992664" y="3228895"/>
            <a:ext cx="7941310" cy="305895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0:notes"/>
          <p:cNvSpPr/>
          <p:nvPr>
            <p:ph idx="2" type="sldImg"/>
          </p:nvPr>
        </p:nvSpPr>
        <p:spPr>
          <a:xfrm>
            <a:off x="2697163" y="509588"/>
            <a:ext cx="4532312" cy="2549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86d4cd819_6_5:notes"/>
          <p:cNvSpPr/>
          <p:nvPr>
            <p:ph idx="2" type="sldImg"/>
          </p:nvPr>
        </p:nvSpPr>
        <p:spPr>
          <a:xfrm>
            <a:off x="2697163" y="509588"/>
            <a:ext cx="4532400" cy="254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86d4cd819_6_5:notes"/>
          <p:cNvSpPr txBox="1"/>
          <p:nvPr>
            <p:ph idx="1" type="body"/>
          </p:nvPr>
        </p:nvSpPr>
        <p:spPr>
          <a:xfrm>
            <a:off x="992664" y="3228895"/>
            <a:ext cx="7941300" cy="305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486d4cd819_6_5:notes"/>
          <p:cNvSpPr txBox="1"/>
          <p:nvPr>
            <p:ph idx="12" type="sldNum"/>
          </p:nvPr>
        </p:nvSpPr>
        <p:spPr>
          <a:xfrm>
            <a:off x="5622798" y="6456612"/>
            <a:ext cx="4301400" cy="339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2:notes"/>
          <p:cNvSpPr/>
          <p:nvPr>
            <p:ph idx="2" type="sldImg"/>
          </p:nvPr>
        </p:nvSpPr>
        <p:spPr>
          <a:xfrm>
            <a:off x="2697163" y="509588"/>
            <a:ext cx="4532312" cy="2549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22:notes"/>
          <p:cNvSpPr txBox="1"/>
          <p:nvPr>
            <p:ph idx="1" type="body"/>
          </p:nvPr>
        </p:nvSpPr>
        <p:spPr>
          <a:xfrm>
            <a:off x="992664" y="322889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p22:notes"/>
          <p:cNvSpPr txBox="1"/>
          <p:nvPr>
            <p:ph idx="12" type="sldNum"/>
          </p:nvPr>
        </p:nvSpPr>
        <p:spPr>
          <a:xfrm>
            <a:off x="5622798" y="6456612"/>
            <a:ext cx="4301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3:notes"/>
          <p:cNvSpPr txBox="1"/>
          <p:nvPr>
            <p:ph idx="1" type="body"/>
          </p:nvPr>
        </p:nvSpPr>
        <p:spPr>
          <a:xfrm>
            <a:off x="992664" y="3228895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" name="Google Shape;411;p23:notes"/>
          <p:cNvSpPr/>
          <p:nvPr>
            <p:ph idx="2" type="sldImg"/>
          </p:nvPr>
        </p:nvSpPr>
        <p:spPr>
          <a:xfrm>
            <a:off x="2697163" y="509588"/>
            <a:ext cx="4532312" cy="2549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4:notes"/>
          <p:cNvSpPr txBox="1"/>
          <p:nvPr>
            <p:ph idx="1" type="body"/>
          </p:nvPr>
        </p:nvSpPr>
        <p:spPr>
          <a:xfrm>
            <a:off x="992664" y="322889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p24:notes"/>
          <p:cNvSpPr/>
          <p:nvPr>
            <p:ph idx="2" type="sldImg"/>
          </p:nvPr>
        </p:nvSpPr>
        <p:spPr>
          <a:xfrm>
            <a:off x="2697163" y="509588"/>
            <a:ext cx="4532312" cy="2549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5:notes"/>
          <p:cNvSpPr/>
          <p:nvPr>
            <p:ph idx="2" type="sldImg"/>
          </p:nvPr>
        </p:nvSpPr>
        <p:spPr>
          <a:xfrm>
            <a:off x="2697163" y="509588"/>
            <a:ext cx="4532312" cy="2549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25:notes"/>
          <p:cNvSpPr txBox="1"/>
          <p:nvPr>
            <p:ph idx="1" type="body"/>
          </p:nvPr>
        </p:nvSpPr>
        <p:spPr>
          <a:xfrm>
            <a:off x="992664" y="322889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0" name="Google Shape;430;p25:notes"/>
          <p:cNvSpPr txBox="1"/>
          <p:nvPr>
            <p:ph idx="12" type="sldNum"/>
          </p:nvPr>
        </p:nvSpPr>
        <p:spPr>
          <a:xfrm>
            <a:off x="5622798" y="6456612"/>
            <a:ext cx="4301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992664" y="3228895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3:notes"/>
          <p:cNvSpPr/>
          <p:nvPr>
            <p:ph idx="2" type="sldImg"/>
          </p:nvPr>
        </p:nvSpPr>
        <p:spPr>
          <a:xfrm>
            <a:off x="2697163" y="509588"/>
            <a:ext cx="4532312" cy="2549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/>
          <p:nvPr>
            <p:ph idx="1" type="body"/>
          </p:nvPr>
        </p:nvSpPr>
        <p:spPr>
          <a:xfrm>
            <a:off x="992664" y="3228895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4:notes"/>
          <p:cNvSpPr/>
          <p:nvPr>
            <p:ph idx="2" type="sldImg"/>
          </p:nvPr>
        </p:nvSpPr>
        <p:spPr>
          <a:xfrm>
            <a:off x="2697163" y="509588"/>
            <a:ext cx="4532312" cy="2549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992664" y="3228895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2697163" y="509588"/>
            <a:ext cx="4532312" cy="2549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/>
          <p:nvPr>
            <p:ph idx="2" type="sldImg"/>
          </p:nvPr>
        </p:nvSpPr>
        <p:spPr>
          <a:xfrm>
            <a:off x="2697163" y="509588"/>
            <a:ext cx="4532312" cy="2549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6:notes"/>
          <p:cNvSpPr txBox="1"/>
          <p:nvPr>
            <p:ph idx="1" type="body"/>
          </p:nvPr>
        </p:nvSpPr>
        <p:spPr>
          <a:xfrm>
            <a:off x="992664" y="3228895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RX level tells you the signal strength. The values are usually negative and -90 is considered to be really good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LAC is the location area code. Its different than the area code we use on a day to day basis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MCC is the mobile country code. Each country will have its own country code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MNC is the mobile network code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LAC, MNC, MCC and EnobebID together makes a one unique cellsite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GUID is the phone ID in the apps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Network Generation is to know whether the network is 1G, 2G, 3G, 4G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Screenstate- When the screen is ON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NIRID- Its a record ID When a user updates the GPS, a use case is triggered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ServiceState- Whether the device signal is inservice, emergency only or out-of-service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Enodebid- its the hardware that is connected to the mobile phone network that communicates via antennas with the handsets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How this data is collected:  P3 partners with apps and have SDK’s on those apps and whenever user open the app using their mobile data , P3 gets the track of these details.</a:t>
            </a:r>
            <a:endParaRPr/>
          </a:p>
        </p:txBody>
      </p:sp>
      <p:sp>
        <p:nvSpPr>
          <p:cNvPr id="192" name="Google Shape;192;p6:notes"/>
          <p:cNvSpPr txBox="1"/>
          <p:nvPr>
            <p:ph idx="12" type="sldNum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/>
          <p:nvPr>
            <p:ph idx="1" type="body"/>
          </p:nvPr>
        </p:nvSpPr>
        <p:spPr>
          <a:xfrm>
            <a:off x="992664" y="322889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p7:notes"/>
          <p:cNvSpPr/>
          <p:nvPr>
            <p:ph idx="2" type="sldImg"/>
          </p:nvPr>
        </p:nvSpPr>
        <p:spPr>
          <a:xfrm>
            <a:off x="2697163" y="509588"/>
            <a:ext cx="4532312" cy="2549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:notes"/>
          <p:cNvSpPr txBox="1"/>
          <p:nvPr>
            <p:ph idx="1" type="body"/>
          </p:nvPr>
        </p:nvSpPr>
        <p:spPr>
          <a:xfrm>
            <a:off x="992664" y="322889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p8:notes"/>
          <p:cNvSpPr/>
          <p:nvPr>
            <p:ph idx="2" type="sldImg"/>
          </p:nvPr>
        </p:nvSpPr>
        <p:spPr>
          <a:xfrm>
            <a:off x="2697163" y="509588"/>
            <a:ext cx="4532312" cy="2549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:notes"/>
          <p:cNvSpPr txBox="1"/>
          <p:nvPr>
            <p:ph idx="1" type="body"/>
          </p:nvPr>
        </p:nvSpPr>
        <p:spPr>
          <a:xfrm>
            <a:off x="992664" y="3228895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p9:notes"/>
          <p:cNvSpPr/>
          <p:nvPr>
            <p:ph idx="2" type="sldImg"/>
          </p:nvPr>
        </p:nvSpPr>
        <p:spPr>
          <a:xfrm>
            <a:off x="2697163" y="509588"/>
            <a:ext cx="4532312" cy="2549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hapter">
  <p:cSld name="Title and Chap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title"/>
          </p:nvPr>
        </p:nvSpPr>
        <p:spPr>
          <a:xfrm>
            <a:off x="0" y="4390135"/>
            <a:ext cx="12192000" cy="72008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457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F355D"/>
              </a:buClr>
              <a:buSzPts val="1800"/>
              <a:buFont typeface="Calibri"/>
              <a:buNone/>
              <a:defRPr b="0" sz="1800" cap="none">
                <a:solidFill>
                  <a:srgbClr val="1F355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275228" y="6576815"/>
            <a:ext cx="28448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3444" y="6576815"/>
            <a:ext cx="38608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body"/>
          </p:nvPr>
        </p:nvSpPr>
        <p:spPr>
          <a:xfrm>
            <a:off x="814917" y="5300665"/>
            <a:ext cx="5281083" cy="919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55D"/>
              </a:buClr>
              <a:buSzPts val="1400"/>
              <a:buFont typeface="Calibri"/>
              <a:buNone/>
              <a:defRPr b="0" sz="1400">
                <a:solidFill>
                  <a:srgbClr val="1F355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b="0" sz="1400"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−"/>
              <a:defRPr b="0" sz="1400"/>
            </a:lvl3pPr>
            <a:lvl4pPr indent="-3175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−"/>
              <a:defRPr b="0"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b="0"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2" type="body"/>
          </p:nvPr>
        </p:nvSpPr>
        <p:spPr>
          <a:xfrm>
            <a:off x="6115785" y="5299601"/>
            <a:ext cx="5281083" cy="92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55D"/>
              </a:buClr>
              <a:buSzPts val="1400"/>
              <a:buFont typeface="Calibri"/>
              <a:buNone/>
              <a:defRPr b="0" sz="1400">
                <a:solidFill>
                  <a:srgbClr val="1F355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b="0" sz="1400"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−"/>
              <a:defRPr b="0" sz="1400"/>
            </a:lvl3pPr>
            <a:lvl4pPr indent="-3175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−"/>
              <a:defRPr b="0"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b="0"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title"/>
          </p:nvPr>
        </p:nvSpPr>
        <p:spPr>
          <a:xfrm>
            <a:off x="1024128" y="471509"/>
            <a:ext cx="438912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Questrial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5715000" y="822960"/>
            <a:ext cx="5678424" cy="5184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810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 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302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88" name="Google Shape;88;p12"/>
          <p:cNvSpPr txBox="1"/>
          <p:nvPr>
            <p:ph idx="2" type="body"/>
          </p:nvPr>
        </p:nvSpPr>
        <p:spPr>
          <a:xfrm>
            <a:off x="1024128" y="2257506"/>
            <a:ext cx="4389120" cy="3762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9" name="Google Shape;89;p12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type="title"/>
          </p:nvPr>
        </p:nvSpPr>
        <p:spPr>
          <a:xfrm>
            <a:off x="457200" y="4960138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/>
          <p:nvPr>
            <p:ph idx="2" type="pic"/>
          </p:nvPr>
        </p:nvSpPr>
        <p:spPr>
          <a:xfrm>
            <a:off x="0" y="-1"/>
            <a:ext cx="12188952" cy="4572000"/>
          </a:xfrm>
          <a:prstGeom prst="rect">
            <a:avLst/>
          </a:prstGeom>
          <a:solidFill>
            <a:srgbClr val="76CEEF"/>
          </a:solidFill>
          <a:ln>
            <a:noFill/>
          </a:ln>
        </p:spPr>
        <p:txBody>
          <a:bodyPr anchorCtr="0" anchor="t" bIns="45700" lIns="457200" spcFirstLastPara="1" rIns="45700" wrap="square" tIns="365750"/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Questrial"/>
              <a:buNone/>
              <a:defRPr b="0" i="0" sz="3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8610600" y="4960138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13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" name="Google Shape;99;p13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 rot="5400000">
            <a:off x="3872484" y="-562356"/>
            <a:ext cx="4023360" cy="97200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showMasterSp="0" type="vertTitleAndTx">
  <p:cSld name="VERTICAL_TITLE_AND_VERTICAL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 rot="5400000">
            <a:off x="7334251" y="2152650"/>
            <a:ext cx="54102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45700" spcFirstLastPara="1" rIns="45700" wrap="square" tIns="91425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 rot="5400000">
            <a:off x="2076451" y="-323850"/>
            <a:ext cx="5410200" cy="75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5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2" name="Google Shape;112;p15"/>
          <p:cNvCxnSpPr/>
          <p:nvPr/>
        </p:nvCxnSpPr>
        <p:spPr>
          <a:xfrm rot="10800000">
            <a:off x="10058400" y="59263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2">
  <p:cSld name="1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idx="10" type="dt"/>
          </p:nvPr>
        </p:nvSpPr>
        <p:spPr>
          <a:xfrm>
            <a:off x="275228" y="6576815"/>
            <a:ext cx="28448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11" type="ftr"/>
          </p:nvPr>
        </p:nvSpPr>
        <p:spPr>
          <a:xfrm>
            <a:off x="4163444" y="6576815"/>
            <a:ext cx="38608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9052931" y="6576815"/>
            <a:ext cx="28448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239185" y="1557341"/>
            <a:ext cx="5808000" cy="48958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528619" y="1628802"/>
            <a:ext cx="5279515" cy="287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55D"/>
              </a:buClr>
              <a:buSzPts val="1600"/>
              <a:buFont typeface="Noto Sans Symbols"/>
              <a:buNone/>
              <a:defRPr b="1" sz="1600" cap="none">
                <a:solidFill>
                  <a:srgbClr val="1F355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idx="2" type="body"/>
          </p:nvPr>
        </p:nvSpPr>
        <p:spPr>
          <a:xfrm>
            <a:off x="239186" y="116633"/>
            <a:ext cx="8422236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indent="-3683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 "/>
              <a:defRPr b="0" sz="1800" cap="none">
                <a:solidFill>
                  <a:srgbClr val="1F355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16"/>
          <p:cNvSpPr/>
          <p:nvPr/>
        </p:nvSpPr>
        <p:spPr>
          <a:xfrm>
            <a:off x="6144817" y="1557341"/>
            <a:ext cx="5808000" cy="48958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/>
          <p:cNvSpPr txBox="1"/>
          <p:nvPr>
            <p:ph idx="3" type="body"/>
          </p:nvPr>
        </p:nvSpPr>
        <p:spPr>
          <a:xfrm>
            <a:off x="6383870" y="1628802"/>
            <a:ext cx="5281084" cy="287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55D"/>
              </a:buClr>
              <a:buSzPts val="1600"/>
              <a:buFont typeface="Calibri"/>
              <a:buNone/>
              <a:defRPr b="1" sz="1600" cap="none">
                <a:solidFill>
                  <a:srgbClr val="1F355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6"/>
          <p:cNvSpPr/>
          <p:nvPr/>
        </p:nvSpPr>
        <p:spPr>
          <a:xfrm>
            <a:off x="239186" y="836614"/>
            <a:ext cx="11713631" cy="6476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6"/>
          <p:cNvSpPr txBox="1"/>
          <p:nvPr>
            <p:ph type="title"/>
          </p:nvPr>
        </p:nvSpPr>
        <p:spPr>
          <a:xfrm>
            <a:off x="239187" y="836614"/>
            <a:ext cx="11713629" cy="647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b="1" sz="1800" cap="none">
                <a:solidFill>
                  <a:srgbClr val="1F355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idx="4" type="body"/>
          </p:nvPr>
        </p:nvSpPr>
        <p:spPr>
          <a:xfrm>
            <a:off x="528619" y="1916411"/>
            <a:ext cx="5276563" cy="430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Noto Sans Symbols"/>
              <a:buChar char="▪"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idx="5" type="body"/>
          </p:nvPr>
        </p:nvSpPr>
        <p:spPr>
          <a:xfrm>
            <a:off x="6388165" y="1916410"/>
            <a:ext cx="5276563" cy="4303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Noto Sans Symbols"/>
              <a:buChar char="▪"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er">
  <p:cSld name="Le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idx="10" type="dt"/>
          </p:nvPr>
        </p:nvSpPr>
        <p:spPr>
          <a:xfrm>
            <a:off x="275228" y="6576815"/>
            <a:ext cx="28448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4163444" y="6576815"/>
            <a:ext cx="38608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9052931" y="6576815"/>
            <a:ext cx="28448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239186" y="116633"/>
            <a:ext cx="8422237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55D"/>
              </a:buClr>
              <a:buSzPts val="1800"/>
              <a:buFont typeface="Calibri"/>
              <a:buNone/>
              <a:defRPr b="0" sz="1800" cap="none">
                <a:solidFill>
                  <a:srgbClr val="1F355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−"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−"/>
              <a:defRPr sz="2000"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239187" y="836614"/>
            <a:ext cx="11713629" cy="647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305E"/>
              </a:buClr>
              <a:buSzPts val="1800"/>
              <a:buFont typeface="Calibri"/>
              <a:buNone/>
              <a:defRPr b="1" sz="1800" cap="none">
                <a:solidFill>
                  <a:srgbClr val="0030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">
  <p:cSld name="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idx="10" type="dt"/>
          </p:nvPr>
        </p:nvSpPr>
        <p:spPr>
          <a:xfrm>
            <a:off x="275228" y="6576815"/>
            <a:ext cx="28448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4163444" y="6576815"/>
            <a:ext cx="38608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9052931" y="6576815"/>
            <a:ext cx="28448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528619" y="1628802"/>
            <a:ext cx="11136000" cy="287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55D"/>
              </a:buClr>
              <a:buSzPts val="1600"/>
              <a:buFont typeface="Calibri"/>
              <a:buNone/>
              <a:defRPr sz="1600" cap="none">
                <a:solidFill>
                  <a:srgbClr val="1F355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−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body"/>
          </p:nvPr>
        </p:nvSpPr>
        <p:spPr>
          <a:xfrm>
            <a:off x="239186" y="116633"/>
            <a:ext cx="8422237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55D"/>
              </a:buClr>
              <a:buSzPts val="1800"/>
              <a:buFont typeface="Calibri"/>
              <a:buNone/>
              <a:defRPr b="0" sz="1800" cap="none">
                <a:solidFill>
                  <a:srgbClr val="1F355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−"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−"/>
              <a:defRPr sz="2000"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239187" y="836614"/>
            <a:ext cx="11713629" cy="647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305E"/>
              </a:buClr>
              <a:buSzPts val="1800"/>
              <a:buFont typeface="Calibri"/>
              <a:buNone/>
              <a:defRPr b="1" sz="1800" cap="none">
                <a:solidFill>
                  <a:srgbClr val="0030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3" type="body"/>
          </p:nvPr>
        </p:nvSpPr>
        <p:spPr>
          <a:xfrm>
            <a:off x="528619" y="1916411"/>
            <a:ext cx="11136000" cy="430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6"/>
          <p:cNvSpPr txBox="1"/>
          <p:nvPr>
            <p:ph type="ctr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subTitle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" name="Google Shape;48;p6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b="0"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" type="body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1024127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5989320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102412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37150" spcFirstLastPara="1" rIns="137150" wrap="square" tIns="4570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0" sz="2300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4" name="Google Shape;74;p10"/>
          <p:cNvSpPr txBox="1"/>
          <p:nvPr>
            <p:ph idx="2" type="body"/>
          </p:nvPr>
        </p:nvSpPr>
        <p:spPr>
          <a:xfrm>
            <a:off x="102412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3" type="body"/>
          </p:nvPr>
        </p:nvSpPr>
        <p:spPr>
          <a:xfrm>
            <a:off x="599088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37150" spcFirstLastPara="1" rIns="137150" wrap="square" tIns="4570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0" sz="2300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6" name="Google Shape;76;p10"/>
          <p:cNvSpPr txBox="1"/>
          <p:nvPr>
            <p:ph idx="4" type="body"/>
          </p:nvPr>
        </p:nvSpPr>
        <p:spPr>
          <a:xfrm>
            <a:off x="599088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b="0" i="0" sz="5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Questrial"/>
              <a:buChar char=" "/>
              <a:defRPr b="0" i="0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1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3.png"/><Relationship Id="rId8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Relationship Id="rId7" Type="http://schemas.openxmlformats.org/officeDocument/2006/relationships/image" Target="../media/image23.png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type="title"/>
          </p:nvPr>
        </p:nvSpPr>
        <p:spPr>
          <a:xfrm>
            <a:off x="1524000" y="4446052"/>
            <a:ext cx="9144000" cy="212607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59848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t/>
            </a:r>
            <a:endParaRPr sz="2200">
              <a:solidFill>
                <a:srgbClr val="0070C0"/>
              </a:solidFill>
            </a:endParaRPr>
          </a:p>
          <a:p>
            <a:pPr indent="0" lvl="0" marL="59848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sz="2200">
                <a:solidFill>
                  <a:srgbClr val="0070C0"/>
                </a:solidFill>
              </a:rPr>
              <a:t>Advisor: DR. XIAO LIU</a:t>
            </a:r>
            <a:br>
              <a:rPr lang="en-US" sz="2200">
                <a:solidFill>
                  <a:srgbClr val="0070C0"/>
                </a:solidFill>
              </a:rPr>
            </a:br>
            <a:br>
              <a:rPr lang="en-US" sz="2200">
                <a:solidFill>
                  <a:srgbClr val="0070C0"/>
                </a:solidFill>
              </a:rPr>
            </a:br>
            <a:r>
              <a:rPr lang="en-US" sz="2200">
                <a:solidFill>
                  <a:srgbClr val="0070C0"/>
                </a:solidFill>
              </a:rPr>
              <a:t>SUSHRUTI ACHARYA</a:t>
            </a:r>
            <a:br>
              <a:rPr lang="en-US" sz="2200">
                <a:solidFill>
                  <a:srgbClr val="0070C0"/>
                </a:solidFill>
              </a:rPr>
            </a:br>
            <a:r>
              <a:rPr lang="en-US" sz="2200">
                <a:solidFill>
                  <a:srgbClr val="0070C0"/>
                </a:solidFill>
              </a:rPr>
              <a:t>GARGI JAGTAP</a:t>
            </a:r>
            <a:br>
              <a:rPr lang="en-US" sz="2200">
                <a:solidFill>
                  <a:srgbClr val="0070C0"/>
                </a:solidFill>
              </a:rPr>
            </a:br>
            <a:r>
              <a:rPr lang="en-US" sz="2200">
                <a:solidFill>
                  <a:srgbClr val="0070C0"/>
                </a:solidFill>
              </a:rPr>
              <a:t>SOWMYA PARLAPALLI</a:t>
            </a:r>
            <a:br>
              <a:rPr lang="en-US" sz="2200">
                <a:solidFill>
                  <a:srgbClr val="0070C0"/>
                </a:solidFill>
              </a:rPr>
            </a:br>
            <a:r>
              <a:rPr lang="en-US" sz="2200">
                <a:solidFill>
                  <a:srgbClr val="0070C0"/>
                </a:solidFill>
              </a:rPr>
              <a:t>ADESH VALECHA</a:t>
            </a:r>
            <a:br>
              <a:rPr lang="en-US" sz="2200">
                <a:solidFill>
                  <a:srgbClr val="0070C0"/>
                </a:solidFill>
              </a:rPr>
            </a:br>
            <a:endParaRPr sz="2200">
              <a:solidFill>
                <a:srgbClr val="0070C0"/>
              </a:solidFill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843049" y="718100"/>
            <a:ext cx="102123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0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P3 –  DATA ANALYTICS PROJECT</a:t>
            </a:r>
            <a:br>
              <a:rPr b="0" i="0" lang="en-US" sz="5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</a:br>
            <a:b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2029025"/>
            <a:ext cx="9144000" cy="24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" name="Google Shape;276;p26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7" name="Google Shape;277;p26"/>
          <p:cNvSpPr/>
          <p:nvPr/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78" name="Google Shape;278;p26"/>
          <p:cNvSpPr txBox="1"/>
          <p:nvPr>
            <p:ph type="title"/>
          </p:nvPr>
        </p:nvSpPr>
        <p:spPr>
          <a:xfrm>
            <a:off x="119850" y="371250"/>
            <a:ext cx="4408500" cy="55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None/>
            </a:pPr>
            <a:r>
              <a:rPr lang="en-US" sz="4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DATA PREPARATION</a:t>
            </a:r>
            <a:endParaRPr sz="4800"/>
          </a:p>
        </p:txBody>
      </p:sp>
      <p:sp>
        <p:nvSpPr>
          <p:cNvPr id="279" name="Google Shape;279;p26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C0C0C"/>
              </a:buClr>
              <a:buSzPts val="700"/>
              <a:buFont typeface="Questrial"/>
              <a:buNone/>
            </a:pPr>
            <a:fld id="{00000000-1234-1234-1234-123412341234}" type="slidenum">
              <a:rPr lang="en-US" sz="7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700">
              <a:solidFill>
                <a:srgbClr val="0C0C0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280" name="Google Shape;280;p26"/>
          <p:cNvGrpSpPr/>
          <p:nvPr/>
        </p:nvGrpSpPr>
        <p:grpSpPr>
          <a:xfrm>
            <a:off x="5603875" y="1241347"/>
            <a:ext cx="5641974" cy="4346731"/>
            <a:chOff x="0" y="287259"/>
            <a:chExt cx="5641974" cy="4346731"/>
          </a:xfrm>
        </p:grpSpPr>
        <p:sp>
          <p:nvSpPr>
            <p:cNvPr id="281" name="Google Shape;281;p26"/>
            <p:cNvSpPr/>
            <p:nvPr/>
          </p:nvSpPr>
          <p:spPr>
            <a:xfrm>
              <a:off x="0" y="789099"/>
              <a:ext cx="5641974" cy="856800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cap="flat" cmpd="sng" w="15875">
              <a:solidFill>
                <a:srgbClr val="2383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282098" y="287259"/>
              <a:ext cx="3949382" cy="1003680"/>
            </a:xfrm>
            <a:prstGeom prst="roundRect">
              <a:avLst>
                <a:gd fmla="val 16667" name="adj"/>
              </a:avLst>
            </a:prstGeom>
            <a:solidFill>
              <a:srgbClr val="2383C6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6"/>
            <p:cNvSpPr txBox="1"/>
            <p:nvPr/>
          </p:nvSpPr>
          <p:spPr>
            <a:xfrm>
              <a:off x="331094" y="336255"/>
              <a:ext cx="3851390" cy="9056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49275" spcFirstLastPara="1" rIns="1492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Questrial"/>
                <a:buNone/>
              </a:pPr>
              <a:r>
                <a:rPr b="0" i="0" lang="en-US" sz="3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Extracted time and hour from timestamp</a:t>
              </a:r>
              <a:endParaRPr b="0" i="0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0" y="2331340"/>
              <a:ext cx="5641974" cy="2302650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cap="flat" cmpd="sng" w="15875">
              <a:solidFill>
                <a:srgbClr val="25CCD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6"/>
            <p:cNvSpPr txBox="1"/>
            <p:nvPr/>
          </p:nvSpPr>
          <p:spPr>
            <a:xfrm>
              <a:off x="0" y="2331340"/>
              <a:ext cx="5641974" cy="2302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1800" lIns="437875" spcFirstLastPara="1" rIns="437875" wrap="square" tIns="708150">
              <a:noAutofit/>
            </a:bodyPr>
            <a:lstStyle/>
            <a:p>
              <a:pPr indent="-2730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Char char="•"/>
              </a:pPr>
              <a:r>
                <a:rPr b="0" i="0" lang="en-US" sz="3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2017: December</a:t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73050" lvl="1" marL="285750" marR="0" rtl="0" algn="l">
                <a:lnSpc>
                  <a:spcPct val="90000"/>
                </a:lnSpc>
                <a:spcBef>
                  <a:spcPts val="51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Char char="•"/>
              </a:pPr>
              <a:r>
                <a:rPr b="0" i="0" lang="en-US" sz="3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2018: April, May, June, July &amp; August</a:t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282098" y="1829500"/>
              <a:ext cx="3949382" cy="1003680"/>
            </a:xfrm>
            <a:prstGeom prst="roundRect">
              <a:avLst>
                <a:gd fmla="val 16667" name="adj"/>
              </a:avLst>
            </a:prstGeom>
            <a:solidFill>
              <a:srgbClr val="25CCD6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6"/>
            <p:cNvSpPr txBox="1"/>
            <p:nvPr/>
          </p:nvSpPr>
          <p:spPr>
            <a:xfrm>
              <a:off x="331094" y="1878496"/>
              <a:ext cx="3851390" cy="9056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49275" spcFirstLastPara="1" rIns="1492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Questrial"/>
                <a:buNone/>
              </a:pPr>
              <a:r>
                <a:rPr b="0" i="0" lang="en-US" sz="3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for the years:</a:t>
              </a:r>
              <a:endParaRPr b="0" i="0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Google Shape;292;p27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27"/>
          <p:cNvSpPr/>
          <p:nvPr/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4" name="Google Shape;294;p27"/>
          <p:cNvSpPr txBox="1"/>
          <p:nvPr>
            <p:ph type="title"/>
          </p:nvPr>
        </p:nvSpPr>
        <p:spPr>
          <a:xfrm>
            <a:off x="643468" y="643467"/>
            <a:ext cx="3415612" cy="5571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None/>
            </a:pPr>
            <a:r>
              <a:rPr lang="en-US" sz="5000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DATA ANALYSIS</a:t>
            </a:r>
            <a:endParaRPr/>
          </a:p>
        </p:txBody>
      </p:sp>
      <p:sp>
        <p:nvSpPr>
          <p:cNvPr id="295" name="Google Shape;295;p27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C0C0C"/>
              </a:buClr>
              <a:buSzPts val="700"/>
              <a:buFont typeface="Questrial"/>
              <a:buNone/>
            </a:pPr>
            <a:fld id="{00000000-1234-1234-1234-123412341234}" type="slidenum">
              <a:rPr lang="en-US" sz="7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700">
              <a:solidFill>
                <a:srgbClr val="0C0C0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296" name="Google Shape;296;p27"/>
          <p:cNvGrpSpPr/>
          <p:nvPr/>
        </p:nvGrpSpPr>
        <p:grpSpPr>
          <a:xfrm>
            <a:off x="5660900" y="968975"/>
            <a:ext cx="5641974" cy="4920049"/>
            <a:chOff x="0" y="600"/>
            <a:chExt cx="5641974" cy="4920049"/>
          </a:xfrm>
        </p:grpSpPr>
        <p:sp>
          <p:nvSpPr>
            <p:cNvPr id="297" name="Google Shape;297;p27"/>
            <p:cNvSpPr/>
            <p:nvPr/>
          </p:nvSpPr>
          <p:spPr>
            <a:xfrm>
              <a:off x="0" y="600"/>
              <a:ext cx="5641974" cy="1405728"/>
            </a:xfrm>
            <a:prstGeom prst="roundRect">
              <a:avLst>
                <a:gd fmla="val 10000" name="adj"/>
              </a:avLst>
            </a:prstGeom>
            <a:solidFill>
              <a:srgbClr val="2383C6"/>
            </a:solidFill>
            <a:ln>
              <a:noFill/>
            </a:ln>
            <a:effectLst>
              <a:outerShdw blurRad="50800" rotWithShape="0" algn="ctr" dir="5400000" dist="1270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425232" y="316889"/>
              <a:ext cx="773150" cy="77315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50800" rotWithShape="0" algn="ctr" dir="5400000" dist="1270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1623616" y="600"/>
              <a:ext cx="4018358" cy="1405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7"/>
            <p:cNvSpPr txBox="1"/>
            <p:nvPr/>
          </p:nvSpPr>
          <p:spPr>
            <a:xfrm>
              <a:off x="1623616" y="600"/>
              <a:ext cx="4018358" cy="1405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750" lIns="148750" spcFirstLastPara="1" rIns="148750" wrap="square" tIns="148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Questrial"/>
                <a:buNone/>
              </a:pPr>
              <a:r>
                <a:rPr b="0" i="0" lang="en-US" sz="22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Identifying patterns on holidays: Memorial Day, Independence </a:t>
              </a:r>
              <a:r>
                <a:rPr lang="en-US" sz="2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b="0" i="0" lang="en-US" sz="22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ay and  Pioneer Day</a:t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0" y="1757760"/>
              <a:ext cx="5641974" cy="1405728"/>
            </a:xfrm>
            <a:prstGeom prst="roundRect">
              <a:avLst>
                <a:gd fmla="val 10000" name="adj"/>
              </a:avLst>
            </a:prstGeom>
            <a:solidFill>
              <a:srgbClr val="24CED7"/>
            </a:solidFill>
            <a:ln>
              <a:noFill/>
            </a:ln>
            <a:effectLst>
              <a:outerShdw blurRad="50800" rotWithShape="0" algn="ctr" dir="5400000" dist="1270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425232" y="2074049"/>
              <a:ext cx="773150" cy="77315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50800" rotWithShape="0" algn="ctr" dir="5400000" dist="1270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1623616" y="1757760"/>
              <a:ext cx="4018358" cy="1405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7"/>
            <p:cNvSpPr txBox="1"/>
            <p:nvPr/>
          </p:nvSpPr>
          <p:spPr>
            <a:xfrm>
              <a:off x="1623616" y="1757760"/>
              <a:ext cx="4018358" cy="1405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750" lIns="148750" spcFirstLastPara="1" rIns="148750" wrap="square" tIns="148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Network traffic for each cell site on each day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0" y="3514921"/>
              <a:ext cx="5641974" cy="1405728"/>
            </a:xfrm>
            <a:prstGeom prst="roundRect">
              <a:avLst>
                <a:gd fmla="val 10000" name="adj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rotWithShape="0" algn="ctr" dir="5400000" dist="1270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425232" y="3831209"/>
              <a:ext cx="773150" cy="77315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50800" rotWithShape="0" algn="ctr" dir="5400000" dist="1270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1623616" y="3514921"/>
              <a:ext cx="4018358" cy="1405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7"/>
            <p:cNvSpPr txBox="1"/>
            <p:nvPr/>
          </p:nvSpPr>
          <p:spPr>
            <a:xfrm>
              <a:off x="1623616" y="3514921"/>
              <a:ext cx="4018358" cy="1405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750" lIns="148750" spcFirstLastPara="1" rIns="148750" wrap="square" tIns="148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Questrial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Analyzing peak vs low hour</a:t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/>
          <p:nvPr>
            <p:ph type="title"/>
          </p:nvPr>
        </p:nvSpPr>
        <p:spPr>
          <a:xfrm>
            <a:off x="320510" y="999694"/>
            <a:ext cx="11631655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4000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Average number of distinct users - Vodafone</a:t>
            </a:r>
            <a:endParaRPr b="1" sz="40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14" name="Google Shape;314;p28"/>
          <p:cNvSpPr txBox="1"/>
          <p:nvPr>
            <p:ph idx="1" type="body"/>
          </p:nvPr>
        </p:nvSpPr>
        <p:spPr>
          <a:xfrm>
            <a:off x="814917" y="5300665"/>
            <a:ext cx="5281083" cy="919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800">
              <a:solidFill>
                <a:srgbClr val="0070C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800"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800"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000">
              <a:solidFill>
                <a:srgbClr val="0070C0"/>
              </a:solidFill>
            </a:endParaRPr>
          </a:p>
        </p:txBody>
      </p:sp>
      <p:sp>
        <p:nvSpPr>
          <p:cNvPr id="315" name="Google Shape;315;p28"/>
          <p:cNvSpPr txBox="1"/>
          <p:nvPr>
            <p:ph idx="4294967295" type="sldNum"/>
          </p:nvPr>
        </p:nvSpPr>
        <p:spPr>
          <a:xfrm>
            <a:off x="11218863" y="6470650"/>
            <a:ext cx="973137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>
              <a:solidFill>
                <a:srgbClr val="0C0C0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16" name="Google Shape;316;p28"/>
          <p:cNvPicPr preferRelativeResize="0"/>
          <p:nvPr/>
        </p:nvPicPr>
        <p:blipFill rotWithShape="1">
          <a:blip r:embed="rId3">
            <a:alphaModFix/>
          </a:blip>
          <a:srcRect b="4441" l="2307" r="2679" t="3772"/>
          <a:stretch/>
        </p:blipFill>
        <p:spPr>
          <a:xfrm>
            <a:off x="5816466" y="1719774"/>
            <a:ext cx="6135700" cy="3418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8"/>
          <p:cNvPicPr preferRelativeResize="0"/>
          <p:nvPr/>
        </p:nvPicPr>
        <p:blipFill rotWithShape="1">
          <a:blip r:embed="rId4">
            <a:alphaModFix/>
          </a:blip>
          <a:srcRect b="4202" l="3515" r="3244" t="2190"/>
          <a:stretch/>
        </p:blipFill>
        <p:spPr>
          <a:xfrm>
            <a:off x="239834" y="2108394"/>
            <a:ext cx="5435599" cy="3150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"/>
          <p:cNvSpPr txBox="1"/>
          <p:nvPr>
            <p:ph type="title"/>
          </p:nvPr>
        </p:nvSpPr>
        <p:spPr>
          <a:xfrm>
            <a:off x="914400" y="962671"/>
            <a:ext cx="11890342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None/>
            </a:pPr>
            <a:r>
              <a:rPr lang="en-US" sz="4400">
                <a:solidFill>
                  <a:srgbClr val="0070C0"/>
                </a:solidFill>
              </a:rPr>
              <a:t> </a:t>
            </a:r>
            <a:r>
              <a:rPr b="1" lang="en-US" sz="4000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Average number of distinct users - Idea</a:t>
            </a:r>
            <a:endParaRPr b="1" sz="40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23" name="Google Shape;323;p29"/>
          <p:cNvSpPr txBox="1"/>
          <p:nvPr>
            <p:ph idx="1" type="body"/>
          </p:nvPr>
        </p:nvSpPr>
        <p:spPr>
          <a:xfrm>
            <a:off x="814917" y="5300665"/>
            <a:ext cx="5281083" cy="919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800">
              <a:solidFill>
                <a:srgbClr val="0070C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800"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800"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000">
              <a:solidFill>
                <a:srgbClr val="0070C0"/>
              </a:solidFill>
            </a:endParaRPr>
          </a:p>
        </p:txBody>
      </p:sp>
      <p:sp>
        <p:nvSpPr>
          <p:cNvPr id="324" name="Google Shape;324;p29"/>
          <p:cNvSpPr txBox="1"/>
          <p:nvPr>
            <p:ph idx="4294967295" type="sldNum"/>
          </p:nvPr>
        </p:nvSpPr>
        <p:spPr>
          <a:xfrm>
            <a:off x="11218863" y="6470650"/>
            <a:ext cx="973137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>
              <a:solidFill>
                <a:srgbClr val="0C0C0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25" name="Google Shape;32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450" y="1933575"/>
            <a:ext cx="5357601" cy="33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1338" y="1933575"/>
            <a:ext cx="5829786" cy="33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" name="Google Shape;331;p30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2" name="Google Shape;332;p30"/>
          <p:cNvSpPr/>
          <p:nvPr/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33" name="Google Shape;333;p30"/>
          <p:cNvSpPr txBox="1"/>
          <p:nvPr>
            <p:ph type="title"/>
          </p:nvPr>
        </p:nvSpPr>
        <p:spPr>
          <a:xfrm>
            <a:off x="643468" y="643467"/>
            <a:ext cx="3415612" cy="5571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None/>
            </a:pPr>
            <a:r>
              <a:rPr lang="en-US" sz="5000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DATA ANALYSIS</a:t>
            </a:r>
            <a:endParaRPr/>
          </a:p>
        </p:txBody>
      </p:sp>
      <p:sp>
        <p:nvSpPr>
          <p:cNvPr id="334" name="Google Shape;334;p30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C0C0C"/>
              </a:buClr>
              <a:buSzPts val="700"/>
              <a:buFont typeface="Questrial"/>
              <a:buNone/>
            </a:pPr>
            <a:fld id="{00000000-1234-1234-1234-123412341234}" type="slidenum">
              <a:rPr lang="en-US" sz="7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700">
              <a:solidFill>
                <a:srgbClr val="0C0C0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335" name="Google Shape;335;p30"/>
          <p:cNvGrpSpPr/>
          <p:nvPr/>
        </p:nvGrpSpPr>
        <p:grpSpPr>
          <a:xfrm>
            <a:off x="5543400" y="379552"/>
            <a:ext cx="6504658" cy="5823734"/>
            <a:chOff x="0" y="52331"/>
            <a:chExt cx="5944670" cy="4816586"/>
          </a:xfrm>
        </p:grpSpPr>
        <p:sp>
          <p:nvSpPr>
            <p:cNvPr id="336" name="Google Shape;336;p30"/>
            <p:cNvSpPr/>
            <p:nvPr/>
          </p:nvSpPr>
          <p:spPr>
            <a:xfrm>
              <a:off x="0" y="52331"/>
              <a:ext cx="5641974" cy="1546008"/>
            </a:xfrm>
            <a:prstGeom prst="roundRect">
              <a:avLst>
                <a:gd fmla="val 16667" name="adj"/>
              </a:avLst>
            </a:prstGeom>
            <a:solidFill>
              <a:srgbClr val="2383C6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0"/>
            <p:cNvSpPr txBox="1"/>
            <p:nvPr/>
          </p:nvSpPr>
          <p:spPr>
            <a:xfrm>
              <a:off x="75470" y="143660"/>
              <a:ext cx="5869200" cy="13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3100"/>
                <a:buNone/>
              </a:pPr>
              <a:r>
                <a:rPr lang="en-US" sz="3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Active users and new cell sites connected for different operators</a:t>
              </a:r>
              <a:endPara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0" y="1687620"/>
              <a:ext cx="5641974" cy="1546008"/>
            </a:xfrm>
            <a:prstGeom prst="roundRect">
              <a:avLst>
                <a:gd fmla="val 16667" name="adj"/>
              </a:avLst>
            </a:prstGeom>
            <a:solidFill>
              <a:srgbClr val="25A6CD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0"/>
            <p:cNvSpPr txBox="1"/>
            <p:nvPr/>
          </p:nvSpPr>
          <p:spPr>
            <a:xfrm>
              <a:off x="75470" y="1763090"/>
              <a:ext cx="5491034" cy="13950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Arial"/>
                <a:buNone/>
              </a:pPr>
              <a:r>
                <a:rPr lang="en-US" sz="3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Location with best and poor connections for each of the operator: IDEA, Vodafone, Airtel and Reliance </a:t>
              </a:r>
              <a:endParaRPr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0" y="3322909"/>
              <a:ext cx="5641974" cy="1546008"/>
            </a:xfrm>
            <a:prstGeom prst="roundRect">
              <a:avLst>
                <a:gd fmla="val 16667" name="adj"/>
              </a:avLst>
            </a:prstGeom>
            <a:solidFill>
              <a:srgbClr val="25CCD6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0"/>
            <p:cNvSpPr txBox="1"/>
            <p:nvPr/>
          </p:nvSpPr>
          <p:spPr>
            <a:xfrm>
              <a:off x="75470" y="3398379"/>
              <a:ext cx="5491034" cy="13950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Arial"/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3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Analyzing network traffic on weekdays vs weekends</a:t>
              </a:r>
              <a:endParaRPr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Questrial"/>
                <a:buNone/>
              </a:pPr>
              <a:r>
                <a:t/>
              </a:r>
              <a:endParaRPr sz="31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"/>
          <p:cNvSpPr/>
          <p:nvPr/>
        </p:nvSpPr>
        <p:spPr>
          <a:xfrm>
            <a:off x="1920665" y="233383"/>
            <a:ext cx="85125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2683C6"/>
                </a:solidFill>
                <a:latin typeface="Questrial"/>
                <a:ea typeface="Questrial"/>
                <a:cs typeface="Questrial"/>
                <a:sym typeface="Questrial"/>
              </a:rPr>
              <a:t>Active users reported in P3 cloud</a:t>
            </a:r>
            <a:endParaRPr b="1" i="0" sz="40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625" y="1007750"/>
            <a:ext cx="7954750" cy="58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1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2"/>
          <p:cNvSpPr/>
          <p:nvPr/>
        </p:nvSpPr>
        <p:spPr>
          <a:xfrm>
            <a:off x="239725" y="98800"/>
            <a:ext cx="11556600" cy="1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683C6"/>
                </a:solidFill>
                <a:latin typeface="Questrial"/>
                <a:ea typeface="Questrial"/>
                <a:cs typeface="Questrial"/>
                <a:sym typeface="Questrial"/>
              </a:rPr>
              <a:t>      </a:t>
            </a:r>
            <a:r>
              <a:rPr b="1" lang="en-US" sz="4000">
                <a:solidFill>
                  <a:srgbClr val="2683C6"/>
                </a:solidFill>
                <a:latin typeface="Questrial"/>
                <a:ea typeface="Questrial"/>
                <a:cs typeface="Questrial"/>
                <a:sym typeface="Questrial"/>
              </a:rPr>
              <a:t>New cell sites connected by the users</a:t>
            </a:r>
            <a:endParaRPr b="1" i="0" sz="4000" u="none" cap="none" strike="noStrike">
              <a:solidFill>
                <a:srgbClr val="2683C6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984" y="836625"/>
            <a:ext cx="8766032" cy="602137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2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3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>
              <a:solidFill>
                <a:srgbClr val="0C0C0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64" name="Google Shape;364;p33"/>
          <p:cNvSpPr txBox="1"/>
          <p:nvPr>
            <p:ph idx="4294967295" type="title"/>
          </p:nvPr>
        </p:nvSpPr>
        <p:spPr>
          <a:xfrm>
            <a:off x="111975" y="233375"/>
            <a:ext cx="119100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305E"/>
              </a:buClr>
              <a:buSzPts val="1800"/>
              <a:buFont typeface="Calibri"/>
              <a:buNone/>
            </a:pPr>
            <a:r>
              <a:rPr b="1" lang="en-US" sz="4000">
                <a:solidFill>
                  <a:srgbClr val="2683C6"/>
                </a:solidFill>
              </a:rPr>
              <a:t>Top Sites by network usage for Vodafone</a:t>
            </a:r>
            <a:endParaRPr b="1">
              <a:solidFill>
                <a:srgbClr val="2683C6"/>
              </a:solidFill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66" name="Google Shape;366;p33"/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367" name="Google Shape;3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625" y="881075"/>
            <a:ext cx="7552641" cy="597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/>
          <p:nvPr/>
        </p:nvSpPr>
        <p:spPr>
          <a:xfrm>
            <a:off x="152400" y="128625"/>
            <a:ext cx="11908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2683C6"/>
                </a:solidFill>
                <a:latin typeface="Questrial"/>
                <a:ea typeface="Questrial"/>
                <a:cs typeface="Questrial"/>
                <a:sym typeface="Questrial"/>
              </a:rPr>
              <a:t>Top Sites by Network usage for Idea</a:t>
            </a:r>
            <a:endParaRPr>
              <a:solidFill>
                <a:srgbClr val="2683C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73" name="Google Shape;373;p34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4" name="Google Shape;3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475" y="748200"/>
            <a:ext cx="7479051" cy="599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5"/>
          <p:cNvSpPr/>
          <p:nvPr/>
        </p:nvSpPr>
        <p:spPr>
          <a:xfrm>
            <a:off x="138150" y="233375"/>
            <a:ext cx="1191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2683C6"/>
                </a:solidFill>
                <a:latin typeface="Questrial"/>
                <a:ea typeface="Questrial"/>
                <a:cs typeface="Questrial"/>
                <a:sym typeface="Questrial"/>
              </a:rPr>
              <a:t>Sites with low network usage for Vodafone</a:t>
            </a:r>
            <a:endParaRPr>
              <a:solidFill>
                <a:srgbClr val="2683C6"/>
              </a:solidFill>
            </a:endParaRPr>
          </a:p>
        </p:txBody>
      </p:sp>
      <p:pic>
        <p:nvPicPr>
          <p:cNvPr id="381" name="Google Shape;3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696" y="1020050"/>
            <a:ext cx="7230753" cy="561182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2289961" y="1786127"/>
            <a:ext cx="34902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75% OF PEOPLE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192D3A"/>
                </a:solidFill>
                <a:latin typeface="Arial"/>
                <a:ea typeface="Arial"/>
                <a:cs typeface="Arial"/>
                <a:sym typeface="Arial"/>
              </a:rPr>
              <a:t>are engineers </a:t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2359011" y="4253370"/>
            <a:ext cx="34902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&gt;30 SUBSIDIARIES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192D3A"/>
                </a:solidFill>
                <a:latin typeface="Arial"/>
                <a:ea typeface="Arial"/>
                <a:cs typeface="Arial"/>
                <a:sym typeface="Arial"/>
              </a:rPr>
              <a:t>in the whole P3 group</a:t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2376087" y="2913633"/>
            <a:ext cx="349024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&gt;45 LOCATIONS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192D3A"/>
                </a:solidFill>
                <a:latin typeface="Arial"/>
                <a:ea typeface="Arial"/>
                <a:cs typeface="Arial"/>
                <a:sym typeface="Arial"/>
              </a:rPr>
              <a:t>in 12 countries and more than 3700 employees</a:t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2467823" y="5463604"/>
            <a:ext cx="338143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REVENUE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192D3A"/>
                </a:solidFill>
                <a:latin typeface="Arial"/>
                <a:ea typeface="Arial"/>
                <a:cs typeface="Arial"/>
                <a:sym typeface="Arial"/>
              </a:rPr>
              <a:t>&gt;370 m euros</a:t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7352235" y="1571590"/>
            <a:ext cx="389852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AEROSPACE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92D3A"/>
                </a:solidFill>
                <a:latin typeface="Arial"/>
                <a:ea typeface="Arial"/>
                <a:cs typeface="Arial"/>
                <a:sym typeface="Arial"/>
              </a:rPr>
              <a:t>Consulting, application and implementation services for all major OEMs and their tier 1 suppliers </a:t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7419700" y="3884038"/>
            <a:ext cx="3908699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TELECOMMUNICATIONS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92D3A"/>
                </a:solidFill>
                <a:latin typeface="Arial"/>
                <a:ea typeface="Arial"/>
                <a:cs typeface="Arial"/>
                <a:sym typeface="Arial"/>
              </a:rPr>
              <a:t>Consulting, engineering and testing services for the whole telecommunications industry </a:t>
            </a:r>
            <a:endParaRPr b="0" i="0" sz="1400" u="none" cap="none" strike="noStrike">
              <a:solidFill>
                <a:srgbClr val="192D3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7352235" y="2821300"/>
            <a:ext cx="3883003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AUTOMOTIVE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92D3A"/>
                </a:solidFill>
                <a:latin typeface="Arial"/>
                <a:ea typeface="Arial"/>
                <a:cs typeface="Arial"/>
                <a:sym typeface="Arial"/>
              </a:rPr>
              <a:t>Consulting, management support and testing services for the automotive industry </a:t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7358292" y="5156039"/>
            <a:ext cx="3716107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ENERGY &amp; OTHER INDUSTRIES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92D3A"/>
                </a:solidFill>
                <a:latin typeface="Arial"/>
                <a:ea typeface="Arial"/>
                <a:cs typeface="Arial"/>
                <a:sym typeface="Arial"/>
              </a:rPr>
              <a:t>Innovative solutions based on a scientific background for energy transition </a:t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1030362" y="769739"/>
            <a:ext cx="3631122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WHO IS P3?</a:t>
            </a:r>
            <a:endParaRPr b="1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6284456" y="1750430"/>
            <a:ext cx="832935" cy="800643"/>
          </a:xfrm>
          <a:prstGeom prst="ellipse">
            <a:avLst/>
          </a:prstGeom>
          <a:solidFill>
            <a:srgbClr val="2383C6"/>
          </a:solidFill>
          <a:ln>
            <a:noFill/>
          </a:ln>
          <a:effectLst>
            <a:outerShdw blurRad="50800" rotWithShape="0" algn="ctr" dir="5400000" dist="1270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1419220" y="5386449"/>
            <a:ext cx="801860" cy="800642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rotWithShape="0" algn="ctr" dir="5400000" dist="1270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5751" y="5640883"/>
            <a:ext cx="376886" cy="385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9416" y="1706096"/>
            <a:ext cx="536932" cy="91208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>
            <a:off x="6342744" y="5244870"/>
            <a:ext cx="832935" cy="800643"/>
          </a:xfrm>
          <a:prstGeom prst="ellipse">
            <a:avLst/>
          </a:prstGeom>
          <a:solidFill>
            <a:srgbClr val="FF3399"/>
          </a:solidFill>
          <a:ln>
            <a:noFill/>
          </a:ln>
          <a:effectLst>
            <a:outerShdw blurRad="50800" rotWithShape="0" algn="ctr" dir="5400000" dist="1270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6290719" y="3959552"/>
            <a:ext cx="832935" cy="800643"/>
          </a:xfrm>
          <a:prstGeom prst="ellipse">
            <a:avLst/>
          </a:prstGeom>
          <a:solidFill>
            <a:srgbClr val="76CEEF"/>
          </a:solidFill>
          <a:ln>
            <a:noFill/>
          </a:ln>
          <a:effectLst>
            <a:outerShdw blurRad="50800" rotWithShape="0" algn="ctr" dir="5400000" dist="1270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6281414" y="2829635"/>
            <a:ext cx="832935" cy="80064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rotWithShape="0" algn="ctr" dir="5400000" dist="1270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3594" y="3912821"/>
            <a:ext cx="912085" cy="912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25668" y="2830592"/>
            <a:ext cx="767125" cy="7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00012" y="5357571"/>
            <a:ext cx="525018" cy="57524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/>
          <p:nvPr/>
        </p:nvSpPr>
        <p:spPr>
          <a:xfrm>
            <a:off x="1388815" y="4176214"/>
            <a:ext cx="801860" cy="800642"/>
          </a:xfrm>
          <a:prstGeom prst="ellipse">
            <a:avLst/>
          </a:prstGeom>
          <a:solidFill>
            <a:srgbClr val="76CEEF"/>
          </a:solidFill>
          <a:ln>
            <a:noFill/>
          </a:ln>
          <a:effectLst>
            <a:outerShdw blurRad="50800" rotWithShape="0" algn="ctr" dir="5400000" dist="1270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64039" y="4345173"/>
            <a:ext cx="523547" cy="51484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/>
          <p:nvPr/>
        </p:nvSpPr>
        <p:spPr>
          <a:xfrm>
            <a:off x="1358664" y="2878160"/>
            <a:ext cx="801860" cy="800642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50800" rotWithShape="0" algn="ctr" dir="5400000" dist="1270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27519" y="2984062"/>
            <a:ext cx="514848" cy="44169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/>
          <p:nvPr/>
        </p:nvSpPr>
        <p:spPr>
          <a:xfrm>
            <a:off x="1343141" y="1708972"/>
            <a:ext cx="801860" cy="80064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rotWithShape="0" algn="ctr" dir="5400000" dist="1270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44319" y="1869750"/>
            <a:ext cx="430551" cy="434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 txBox="1"/>
          <p:nvPr/>
        </p:nvSpPr>
        <p:spPr>
          <a:xfrm>
            <a:off x="239725" y="128625"/>
            <a:ext cx="1171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2683C6"/>
                </a:solidFill>
                <a:latin typeface="Questrial"/>
                <a:ea typeface="Questrial"/>
                <a:cs typeface="Questrial"/>
                <a:sym typeface="Questrial"/>
              </a:rPr>
              <a:t>Sites with low network usage for Idea</a:t>
            </a:r>
            <a:endParaRPr>
              <a:solidFill>
                <a:srgbClr val="2683C6"/>
              </a:solidFill>
            </a:endParaRPr>
          </a:p>
        </p:txBody>
      </p:sp>
      <p:pic>
        <p:nvPicPr>
          <p:cNvPr id="388" name="Google Shape;3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375" y="755600"/>
            <a:ext cx="7614625" cy="61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6" name="Google Shape;396;p37"/>
          <p:cNvSpPr txBox="1"/>
          <p:nvPr/>
        </p:nvSpPr>
        <p:spPr>
          <a:xfrm>
            <a:off x="715775" y="233376"/>
            <a:ext cx="110952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683C6"/>
                </a:solidFill>
                <a:latin typeface="Questrial"/>
                <a:ea typeface="Questrial"/>
                <a:cs typeface="Questrial"/>
                <a:sym typeface="Questrial"/>
              </a:rPr>
              <a:t>Airtel Network Density in Key Areas of SLC</a:t>
            </a:r>
            <a:endParaRPr b="1" sz="3200">
              <a:solidFill>
                <a:srgbClr val="2683C6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335A74"/>
                </a:solidFill>
              </a:rPr>
              <a:t>1. South Salt Lake City (Interpointe Shopping Center, RC Wiley)</a:t>
            </a:r>
            <a:endParaRPr b="1">
              <a:solidFill>
                <a:srgbClr val="335A74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335A74"/>
                </a:solidFill>
              </a:rPr>
              <a:t>         2. People's Freeway (Walmart)</a:t>
            </a:r>
            <a:endParaRPr b="1">
              <a:solidFill>
                <a:srgbClr val="335A7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335A74"/>
                </a:solidFill>
              </a:rPr>
              <a:t>                            3. People's Freeway ( Salt Lake City Crossfit, areas near E Veterans Memorial Hwy)</a:t>
            </a:r>
            <a:endParaRPr b="1">
              <a:solidFill>
                <a:srgbClr val="335A74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1482AB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1482AB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97" name="Google Shape;397;p37"/>
          <p:cNvPicPr preferRelativeResize="0"/>
          <p:nvPr/>
        </p:nvPicPr>
        <p:blipFill rotWithShape="1">
          <a:blip r:embed="rId3">
            <a:alphaModFix/>
          </a:blip>
          <a:srcRect b="0" l="-1600" r="1600" t="0"/>
          <a:stretch/>
        </p:blipFill>
        <p:spPr>
          <a:xfrm>
            <a:off x="1577800" y="1457950"/>
            <a:ext cx="8506351" cy="5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7651" y="6257939"/>
            <a:ext cx="124777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8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5" name="Google Shape;405;p38"/>
          <p:cNvSpPr txBox="1"/>
          <p:nvPr/>
        </p:nvSpPr>
        <p:spPr>
          <a:xfrm>
            <a:off x="715934" y="128684"/>
            <a:ext cx="11095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2683C6"/>
                </a:solidFill>
                <a:latin typeface="Questrial"/>
                <a:ea typeface="Questrial"/>
                <a:cs typeface="Questrial"/>
                <a:sym typeface="Questrial"/>
              </a:rPr>
              <a:t>Vodafone Top Sites Network Density- Daywise</a:t>
            </a:r>
            <a:endParaRPr>
              <a:solidFill>
                <a:srgbClr val="2683C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2683C6"/>
                </a:solidFill>
                <a:latin typeface="Questrial"/>
                <a:ea typeface="Questrial"/>
                <a:cs typeface="Questrial"/>
                <a:sym typeface="Questrial"/>
              </a:rPr>
              <a:t>Pioneer day vs Normal weekday</a:t>
            </a:r>
            <a:endParaRPr b="1" i="0" sz="2000" u="none" cap="none" strike="noStrike">
              <a:solidFill>
                <a:srgbClr val="2683C6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434343"/>
                </a:solidFill>
              </a:rPr>
              <a:t>    </a:t>
            </a:r>
            <a:r>
              <a:rPr b="1" lang="en-US">
                <a:solidFill>
                  <a:srgbClr val="335A74"/>
                </a:solidFill>
              </a:rPr>
              <a:t> 1. South Salt Lake (Oakland Place)</a:t>
            </a:r>
            <a:endParaRPr b="1">
              <a:solidFill>
                <a:srgbClr val="335A74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>
                <a:solidFill>
                  <a:srgbClr val="335A74"/>
                </a:solidFill>
              </a:rPr>
              <a:t>    </a:t>
            </a:r>
            <a:r>
              <a:rPr b="1" lang="en-US">
                <a:solidFill>
                  <a:srgbClr val="335A74"/>
                </a:solidFill>
              </a:rPr>
              <a:t> </a:t>
            </a:r>
            <a:r>
              <a:rPr b="1" lang="en-US">
                <a:solidFill>
                  <a:srgbClr val="335A74"/>
                </a:solidFill>
              </a:rPr>
              <a:t>2. People's Freeway (Costco Wholesale)</a:t>
            </a:r>
            <a:endParaRPr b="1">
              <a:solidFill>
                <a:srgbClr val="335A74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335A74"/>
                </a:solidFill>
              </a:rPr>
              <a:t>     </a:t>
            </a:r>
            <a:r>
              <a:rPr b="1" lang="en-US">
                <a:solidFill>
                  <a:srgbClr val="335A74"/>
                </a:solidFill>
              </a:rPr>
              <a:t>3. People's freeway (300 West Town Center, Target)</a:t>
            </a:r>
            <a:endParaRPr b="1">
              <a:solidFill>
                <a:srgbClr val="335A74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482AB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06" name="Google Shape;406;p38"/>
          <p:cNvSpPr/>
          <p:nvPr/>
        </p:nvSpPr>
        <p:spPr>
          <a:xfrm>
            <a:off x="6004874" y="3299381"/>
            <a:ext cx="45719" cy="45719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16AB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989" y="1680976"/>
            <a:ext cx="7149086" cy="506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1051" y="6257926"/>
            <a:ext cx="124777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3" name="Google Shape;413;p39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4" name="Google Shape;414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15" name="Google Shape;415;p39"/>
          <p:cNvSpPr txBox="1"/>
          <p:nvPr>
            <p:ph type="title"/>
          </p:nvPr>
        </p:nvSpPr>
        <p:spPr>
          <a:xfrm>
            <a:off x="129650" y="804325"/>
            <a:ext cx="4485600" cy="52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None/>
            </a:pPr>
            <a:r>
              <a:rPr lang="en-US" sz="4800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  CHALLENGES</a:t>
            </a:r>
            <a:endParaRPr sz="48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416" name="Google Shape;416;p39"/>
          <p:cNvCxnSpPr/>
          <p:nvPr/>
        </p:nvCxnSpPr>
        <p:spPr>
          <a:xfrm>
            <a:off x="4677597" y="1600200"/>
            <a:ext cx="0" cy="3657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7" name="Google Shape;417;p39"/>
          <p:cNvSpPr txBox="1"/>
          <p:nvPr/>
        </p:nvSpPr>
        <p:spPr>
          <a:xfrm>
            <a:off x="4959600" y="347100"/>
            <a:ext cx="7116300" cy="52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client requirements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data &amp; domain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Interfacing S3 with Databricks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Integrating Athena with Tableau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Computational expenses - Limiting our AWS usage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■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Lack of historical data to draw insights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18" name="Google Shape;418;p39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C0C0C"/>
              </a:buClr>
              <a:buSzPts val="700"/>
              <a:buFont typeface="Questrial"/>
              <a:buNone/>
            </a:pPr>
            <a:fld id="{00000000-1234-1234-1234-123412341234}" type="slidenum">
              <a:rPr lang="en-US" sz="7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700">
              <a:solidFill>
                <a:srgbClr val="0C0C0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 txBox="1"/>
          <p:nvPr>
            <p:ph idx="12" type="sldNum"/>
          </p:nvPr>
        </p:nvSpPr>
        <p:spPr>
          <a:xfrm>
            <a:off x="8313698" y="6576815"/>
            <a:ext cx="2133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4" name="Google Shape;424;p40"/>
          <p:cNvSpPr txBox="1"/>
          <p:nvPr/>
        </p:nvSpPr>
        <p:spPr>
          <a:xfrm>
            <a:off x="830425" y="651790"/>
            <a:ext cx="793102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6475" y="1488750"/>
            <a:ext cx="5457825" cy="41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0"/>
          <p:cNvSpPr txBox="1"/>
          <p:nvPr/>
        </p:nvSpPr>
        <p:spPr>
          <a:xfrm>
            <a:off x="1046125" y="836625"/>
            <a:ext cx="44688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QUESTIONS?</a:t>
            </a:r>
            <a:endParaRPr b="1" i="0" sz="4800" u="none" cap="none" strike="noStrike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1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4" name="Google Shape;434;p41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5" name="Google Shape;435;p41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36" name="Google Shape;436;p41"/>
          <p:cNvSpPr/>
          <p:nvPr/>
        </p:nvSpPr>
        <p:spPr>
          <a:xfrm>
            <a:off x="505464" y="484632"/>
            <a:ext cx="7453538" cy="58809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37" name="Google Shape;437;p41"/>
          <p:cNvSpPr txBox="1"/>
          <p:nvPr>
            <p:ph type="title"/>
          </p:nvPr>
        </p:nvSpPr>
        <p:spPr>
          <a:xfrm>
            <a:off x="990096" y="977900"/>
            <a:ext cx="6539558" cy="33277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5400" cap="none">
              <a:solidFill>
                <a:srgbClr val="0C0C0C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5400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THANK YOU!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438" name="Google Shape;438;p41"/>
          <p:cNvCxnSpPr/>
          <p:nvPr/>
        </p:nvCxnSpPr>
        <p:spPr>
          <a:xfrm>
            <a:off x="2158680" y="4476657"/>
            <a:ext cx="5370974" cy="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9" name="Google Shape;439;p41"/>
          <p:cNvSpPr/>
          <p:nvPr/>
        </p:nvSpPr>
        <p:spPr>
          <a:xfrm>
            <a:off x="8119870" y="484632"/>
            <a:ext cx="3584224" cy="588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40" name="Google Shape;440;p41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700"/>
              <a:buFont typeface="Questrial"/>
              <a:buNone/>
            </a:pPr>
            <a:fld id="{00000000-1234-1234-1234-123412341234}" type="slidenum">
              <a:rPr lang="en-US" sz="7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700">
              <a:solidFill>
                <a:srgbClr val="0C0C0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19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8" name="Google Shape;168;p19"/>
          <p:cNvSpPr txBox="1"/>
          <p:nvPr>
            <p:ph type="title"/>
          </p:nvPr>
        </p:nvSpPr>
        <p:spPr>
          <a:xfrm>
            <a:off x="963963" y="493183"/>
            <a:ext cx="3391800" cy="52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None/>
            </a:pPr>
            <a:r>
              <a:rPr lang="en-US" sz="50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   </a:t>
            </a:r>
            <a:r>
              <a:rPr lang="en-US" sz="5000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PROJECT SCOPE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169" name="Google Shape;169;p19"/>
          <p:cNvCxnSpPr/>
          <p:nvPr/>
        </p:nvCxnSpPr>
        <p:spPr>
          <a:xfrm>
            <a:off x="4677597" y="1600200"/>
            <a:ext cx="0" cy="3657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Google Shape;170;p19"/>
          <p:cNvSpPr txBox="1"/>
          <p:nvPr/>
        </p:nvSpPr>
        <p:spPr>
          <a:xfrm>
            <a:off x="4999330" y="804333"/>
            <a:ext cx="6257721" cy="52493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work in collaboration with P3 Communications to perform competitive and descriptive analysis on the data collected on smartphones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71" name="Google Shape;171;p19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C0C0C"/>
              </a:buClr>
              <a:buSzPts val="700"/>
              <a:buFont typeface="Questrial"/>
              <a:buNone/>
            </a:pPr>
            <a:fld id="{00000000-1234-1234-1234-123412341234}" type="slidenum">
              <a:rPr lang="en-US" sz="7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700">
              <a:solidFill>
                <a:srgbClr val="0C0C0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idx="12" type="sldNum"/>
          </p:nvPr>
        </p:nvSpPr>
        <p:spPr>
          <a:xfrm>
            <a:off x="9652000" y="6470704"/>
            <a:ext cx="730251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C0C0C"/>
              </a:buClr>
              <a:buSzPts val="700"/>
              <a:buFont typeface="Questrial"/>
              <a:buNone/>
            </a:pPr>
            <a:fld id="{00000000-1234-1234-1234-123412341234}" type="slidenum">
              <a:rPr lang="en-US" sz="7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700">
              <a:solidFill>
                <a:srgbClr val="0C0C0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4615225" y="2286000"/>
            <a:ext cx="7028700" cy="44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1" marL="187325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r>
              <a:rPr b="1" i="1" lang="en-US" sz="2800">
                <a:latin typeface="Calibri"/>
                <a:ea typeface="Calibri"/>
                <a:cs typeface="Calibri"/>
                <a:sym typeface="Calibri"/>
              </a:rPr>
              <a:t>Density of a Wireless Network Assessment: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1" marL="187325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In which area carrier A has a strategic advantage above operator B due to denser presence (more capacity, better outdoor coverage)</a:t>
            </a:r>
            <a:endParaRPr/>
          </a:p>
          <a:p>
            <a:pPr indent="0" lvl="1" marL="187325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1" marL="187325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1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>
              <a:latin typeface="Calibri"/>
              <a:ea typeface="Calibri"/>
              <a:cs typeface="Calibri"/>
              <a:sym typeface="Calibri"/>
            </a:endParaRPr>
          </a:p>
          <a:p>
            <a:pPr indent="0" lvl="1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i="1" lang="en-US">
                <a:latin typeface="Calibri"/>
                <a:ea typeface="Calibri"/>
                <a:cs typeface="Calibri"/>
                <a:sym typeface="Calibri"/>
              </a:rPr>
              <a:t>Note: </a:t>
            </a:r>
            <a:r>
              <a:rPr i="1" lang="en-US" sz="1800">
                <a:latin typeface="Calibri"/>
                <a:ea typeface="Calibri"/>
                <a:cs typeface="Calibri"/>
                <a:sym typeface="Calibri"/>
              </a:rPr>
              <a:t>Operator names changed due to confidentiality agreement with P3</a:t>
            </a:r>
            <a:endParaRPr i="1"/>
          </a:p>
          <a:p>
            <a:pPr indent="0" lvl="1" marL="187325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78" name="Google Shape;178;p20"/>
          <p:cNvSpPr txBox="1"/>
          <p:nvPr>
            <p:ph type="title"/>
          </p:nvPr>
        </p:nvSpPr>
        <p:spPr>
          <a:xfrm>
            <a:off x="830424" y="585216"/>
            <a:ext cx="8751726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None/>
            </a:pPr>
            <a:r>
              <a:rPr lang="en-US" sz="5000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INSIGHTS NEEDED: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descr="Image result for jio vs airtel" id="179" name="Google Shape;17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3495" y="3143030"/>
            <a:ext cx="2711704" cy="1623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oogle Shape;184;p21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" name="Google Shape;185;p21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None/>
            </a:pPr>
            <a:r>
              <a:rPr lang="en-US" sz="5000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INSIGHTS NEEDED: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3">
            <a:alphaModFix/>
          </a:blip>
          <a:srcRect b="-1" l="0" r="8667" t="0"/>
          <a:stretch/>
        </p:blipFill>
        <p:spPr>
          <a:xfrm>
            <a:off x="1024128" y="2386051"/>
            <a:ext cx="3149870" cy="392330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/>
        </p:nvSpPr>
        <p:spPr>
          <a:xfrm>
            <a:off x="4639725" y="2286000"/>
            <a:ext cx="6104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57200" lvl="0" marL="5080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Density of different operators in Salt Lake City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080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connections for each operator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080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Weekday vs weekend and holidays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080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Hour of the 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88" name="Google Shape;188;p21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C0C0C"/>
              </a:buClr>
              <a:buSzPts val="700"/>
              <a:buFont typeface="Questrial"/>
              <a:buNone/>
            </a:pPr>
            <a:fld id="{00000000-1234-1234-1234-123412341234}" type="slidenum">
              <a:rPr lang="en-US" sz="7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700">
              <a:solidFill>
                <a:srgbClr val="0C0C0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95" name="Google Shape;195;p22"/>
          <p:cNvGrpSpPr/>
          <p:nvPr/>
        </p:nvGrpSpPr>
        <p:grpSpPr>
          <a:xfrm>
            <a:off x="6999118" y="692557"/>
            <a:ext cx="3518750" cy="5652258"/>
            <a:chOff x="3091027" y="2092"/>
            <a:chExt cx="3518750" cy="5652258"/>
          </a:xfrm>
        </p:grpSpPr>
        <p:sp>
          <p:nvSpPr>
            <p:cNvPr id="196" name="Google Shape;196;p22"/>
            <p:cNvSpPr/>
            <p:nvPr/>
          </p:nvSpPr>
          <p:spPr>
            <a:xfrm>
              <a:off x="3091027" y="2092"/>
              <a:ext cx="3499294" cy="540448"/>
            </a:xfrm>
            <a:prstGeom prst="roundRect">
              <a:avLst>
                <a:gd fmla="val 16667" name="adj"/>
              </a:avLst>
            </a:prstGeom>
            <a:solidFill>
              <a:srgbClr val="2383C6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2"/>
            <p:cNvSpPr txBox="1"/>
            <p:nvPr/>
          </p:nvSpPr>
          <p:spPr>
            <a:xfrm>
              <a:off x="3117409" y="28474"/>
              <a:ext cx="3446530" cy="4876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114300" spcFirstLastPara="1" rIns="11430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Questrial"/>
                <a:buNone/>
              </a:pPr>
              <a:r>
                <a:rPr b="0" i="0" lang="en-US" sz="30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RX Level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3110483" y="570801"/>
              <a:ext cx="3499294" cy="540448"/>
            </a:xfrm>
            <a:prstGeom prst="roundRect">
              <a:avLst>
                <a:gd fmla="val 16667" name="adj"/>
              </a:avLst>
            </a:prstGeom>
            <a:solidFill>
              <a:srgbClr val="248AC7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2"/>
            <p:cNvSpPr txBox="1"/>
            <p:nvPr/>
          </p:nvSpPr>
          <p:spPr>
            <a:xfrm>
              <a:off x="3136865" y="597183"/>
              <a:ext cx="3446530" cy="4876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114300" spcFirstLastPara="1" rIns="11430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Questrial"/>
                <a:buNone/>
              </a:pPr>
              <a:r>
                <a:rPr b="0" i="0" lang="en-US" sz="30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LAC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3110483" y="1138272"/>
              <a:ext cx="3499294" cy="540448"/>
            </a:xfrm>
            <a:prstGeom prst="roundRect">
              <a:avLst>
                <a:gd fmla="val 16667" name="adj"/>
              </a:avLst>
            </a:prstGeom>
            <a:solidFill>
              <a:srgbClr val="2492C9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2"/>
            <p:cNvSpPr txBox="1"/>
            <p:nvPr/>
          </p:nvSpPr>
          <p:spPr>
            <a:xfrm>
              <a:off x="3136865" y="1164654"/>
              <a:ext cx="3446530" cy="4876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114300" spcFirstLastPara="1" rIns="11430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Questrial"/>
                <a:buNone/>
              </a:pPr>
              <a:r>
                <a:rPr b="0" i="0" lang="en-US" sz="30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MCC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3110483" y="1705744"/>
              <a:ext cx="3499294" cy="540448"/>
            </a:xfrm>
            <a:prstGeom prst="roundRect">
              <a:avLst>
                <a:gd fmla="val 16667" name="adj"/>
              </a:avLst>
            </a:prstGeom>
            <a:solidFill>
              <a:srgbClr val="2499CB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2"/>
            <p:cNvSpPr txBox="1"/>
            <p:nvPr/>
          </p:nvSpPr>
          <p:spPr>
            <a:xfrm>
              <a:off x="3136865" y="1732126"/>
              <a:ext cx="3446530" cy="4876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114300" spcFirstLastPara="1" rIns="11430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Questrial"/>
                <a:buNone/>
              </a:pPr>
              <a:r>
                <a:rPr b="0" i="0" lang="en-US" sz="30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MNC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3110483" y="2273215"/>
              <a:ext cx="3499294" cy="540448"/>
            </a:xfrm>
            <a:prstGeom prst="roundRect">
              <a:avLst>
                <a:gd fmla="val 16667" name="adj"/>
              </a:avLst>
            </a:prstGeom>
            <a:solidFill>
              <a:srgbClr val="25A2C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2"/>
            <p:cNvSpPr txBox="1"/>
            <p:nvPr/>
          </p:nvSpPr>
          <p:spPr>
            <a:xfrm>
              <a:off x="3136865" y="2299597"/>
              <a:ext cx="3446530" cy="4876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114300" spcFirstLastPara="1" rIns="11430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Questrial"/>
                <a:buNone/>
              </a:pPr>
              <a:r>
                <a:rPr b="0" i="0" lang="en-US" sz="30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Radio EnodebID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3091027" y="2839449"/>
              <a:ext cx="3499294" cy="540448"/>
            </a:xfrm>
            <a:prstGeom prst="roundRect">
              <a:avLst>
                <a:gd fmla="val 16667" name="adj"/>
              </a:avLst>
            </a:prstGeom>
            <a:solidFill>
              <a:srgbClr val="25A9CE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2"/>
            <p:cNvSpPr txBox="1"/>
            <p:nvPr/>
          </p:nvSpPr>
          <p:spPr>
            <a:xfrm>
              <a:off x="3117409" y="2865831"/>
              <a:ext cx="3446530" cy="4876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114300" spcFirstLastPara="1" rIns="11430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Questrial"/>
                <a:buNone/>
              </a:pPr>
              <a:r>
                <a:rPr b="0" i="0" lang="en-US" sz="30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GUID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3091027" y="3406920"/>
              <a:ext cx="3499294" cy="540448"/>
            </a:xfrm>
            <a:prstGeom prst="roundRect">
              <a:avLst>
                <a:gd fmla="val 16667" name="adj"/>
              </a:avLst>
            </a:prstGeom>
            <a:solidFill>
              <a:srgbClr val="24B2D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2"/>
            <p:cNvSpPr txBox="1"/>
            <p:nvPr/>
          </p:nvSpPr>
          <p:spPr>
            <a:xfrm>
              <a:off x="3117409" y="3433302"/>
              <a:ext cx="3446530" cy="4876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114300" spcFirstLastPara="1" rIns="11430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Questrial"/>
                <a:buNone/>
              </a:pPr>
              <a:r>
                <a:rPr b="0" i="0" lang="en-US" sz="30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NIRID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3091027" y="3974391"/>
              <a:ext cx="3499294" cy="540448"/>
            </a:xfrm>
            <a:prstGeom prst="roundRect">
              <a:avLst>
                <a:gd fmla="val 16667" name="adj"/>
              </a:avLst>
            </a:prstGeom>
            <a:solidFill>
              <a:srgbClr val="25BAD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2"/>
            <p:cNvSpPr txBox="1"/>
            <p:nvPr/>
          </p:nvSpPr>
          <p:spPr>
            <a:xfrm>
              <a:off x="3117409" y="4000773"/>
              <a:ext cx="3446530" cy="4876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114300" spcFirstLastPara="1" rIns="11430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Questrial"/>
                <a:buNone/>
              </a:pPr>
              <a:r>
                <a:rPr b="0" i="0" lang="en-US" sz="30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Screen State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3100370" y="4577235"/>
              <a:ext cx="3499294" cy="540448"/>
            </a:xfrm>
            <a:prstGeom prst="roundRect">
              <a:avLst>
                <a:gd fmla="val 16667" name="adj"/>
              </a:avLst>
            </a:prstGeom>
            <a:solidFill>
              <a:srgbClr val="25C4D4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2"/>
            <p:cNvSpPr txBox="1"/>
            <p:nvPr/>
          </p:nvSpPr>
          <p:spPr>
            <a:xfrm>
              <a:off x="3117477" y="4557292"/>
              <a:ext cx="3446400" cy="48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114300" spcFirstLastPara="1" rIns="11430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Questrial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Network Generation</a:t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3109713" y="5113902"/>
              <a:ext cx="3499294" cy="540448"/>
            </a:xfrm>
            <a:prstGeom prst="roundRect">
              <a:avLst>
                <a:gd fmla="val 16667" name="adj"/>
              </a:avLst>
            </a:prstGeom>
            <a:solidFill>
              <a:srgbClr val="25CCD6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2"/>
            <p:cNvSpPr txBox="1"/>
            <p:nvPr/>
          </p:nvSpPr>
          <p:spPr>
            <a:xfrm>
              <a:off x="3136095" y="5140284"/>
              <a:ext cx="3446530" cy="4876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114300" spcFirstLastPara="1" rIns="11430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Questrial"/>
                <a:buNone/>
              </a:pPr>
              <a:r>
                <a:rPr b="0" i="0" lang="en-US" sz="3000" u="none" cap="none" strike="noStrik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Service State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22"/>
          <p:cNvSpPr txBox="1"/>
          <p:nvPr/>
        </p:nvSpPr>
        <p:spPr>
          <a:xfrm>
            <a:off x="1111161" y="2830686"/>
            <a:ext cx="4315408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1" i="0" lang="en-US" sz="5000" u="none" cap="none" strike="noStrik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DATA DICTIONARY</a:t>
            </a:r>
            <a:endParaRPr b="0" i="0" sz="1400" u="none" cap="none" strike="noStrike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17" name="Google Shape;217;p22"/>
          <p:cNvCxnSpPr/>
          <p:nvPr/>
        </p:nvCxnSpPr>
        <p:spPr>
          <a:xfrm>
            <a:off x="5290457" y="2649894"/>
            <a:ext cx="0" cy="2481943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23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3" name="Google Shape;223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4" name="Google Shape;224;p23"/>
          <p:cNvSpPr txBox="1"/>
          <p:nvPr>
            <p:ph type="title"/>
          </p:nvPr>
        </p:nvSpPr>
        <p:spPr>
          <a:xfrm>
            <a:off x="366665" y="936301"/>
            <a:ext cx="4266000" cy="52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None/>
            </a:pPr>
            <a:r>
              <a:rPr lang="en-US" sz="5000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FEASIBILITY ANALYSIS </a:t>
            </a:r>
            <a:endParaRPr sz="5000">
              <a:solidFill>
                <a:schemeClr val="accent2"/>
              </a:solidFill>
            </a:endParaRPr>
          </a:p>
        </p:txBody>
      </p:sp>
      <p:cxnSp>
        <p:nvCxnSpPr>
          <p:cNvPr id="225" name="Google Shape;225;p23"/>
          <p:cNvCxnSpPr/>
          <p:nvPr/>
        </p:nvCxnSpPr>
        <p:spPr>
          <a:xfrm>
            <a:off x="4677597" y="1600200"/>
            <a:ext cx="0" cy="3657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6" name="Google Shape;226;p23"/>
          <p:cNvSpPr txBox="1"/>
          <p:nvPr>
            <p:ph idx="3" type="body"/>
          </p:nvPr>
        </p:nvSpPr>
        <p:spPr>
          <a:xfrm>
            <a:off x="4999330" y="1206231"/>
            <a:ext cx="6547396" cy="4847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-1143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t/>
            </a:r>
            <a:endParaRPr sz="25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3429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t/>
            </a:r>
            <a:endParaRPr sz="25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3429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t/>
            </a:r>
            <a:endParaRPr sz="25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▪"/>
            </a:pPr>
            <a:r>
              <a:rPr lang="en-US" sz="25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Analyzed 6 days of sample data on PySpark</a:t>
            </a:r>
            <a:endParaRPr/>
          </a:p>
          <a:p>
            <a:pPr indent="0" lvl="0" marL="4572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sz="25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▪"/>
            </a:pPr>
            <a:r>
              <a:rPr lang="en-US" sz="25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Worked on visualization on Tableau</a:t>
            </a:r>
            <a:endParaRPr/>
          </a:p>
          <a:p>
            <a:pPr indent="0" lvl="0" marL="4572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sz="25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▪"/>
            </a:pPr>
            <a:r>
              <a:rPr lang="en-US" sz="25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Modeling cannot be performed due to no labeled variable in the data</a:t>
            </a:r>
            <a:endParaRPr/>
          </a:p>
          <a:p>
            <a:pPr indent="0" lvl="0" marL="4572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sz="25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▪"/>
            </a:pPr>
            <a:r>
              <a:rPr lang="en-US" sz="25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solution - perform Exploratory Data Analysis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sz="222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sz="1295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sz="1295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sz="1295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sz="1295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7" name="Google Shape;227;p23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C0C0C"/>
              </a:buClr>
              <a:buSzPts val="700"/>
              <a:buFont typeface="Questrial"/>
              <a:buNone/>
            </a:pPr>
            <a:fld id="{00000000-1234-1234-1234-123412341234}" type="slidenum">
              <a:rPr lang="en-US" sz="7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700">
              <a:solidFill>
                <a:srgbClr val="0C0C0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" name="Google Shape;234;p24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24"/>
          <p:cNvSpPr/>
          <p:nvPr/>
        </p:nvSpPr>
        <p:spPr>
          <a:xfrm>
            <a:off x="0" y="0"/>
            <a:ext cx="12192000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6" name="Google Shape;236;p24"/>
          <p:cNvSpPr txBox="1"/>
          <p:nvPr>
            <p:ph type="title"/>
          </p:nvPr>
        </p:nvSpPr>
        <p:spPr>
          <a:xfrm>
            <a:off x="443060" y="640080"/>
            <a:ext cx="5390848" cy="30348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None/>
            </a:pPr>
            <a:r>
              <a:t/>
            </a:r>
            <a:endParaRPr sz="5000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None/>
            </a:pPr>
            <a:r>
              <a:rPr lang="en-US" sz="4500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COMPUTATIONAL INFRASTRUCTURE</a:t>
            </a:r>
            <a:endParaRPr sz="45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None/>
            </a:pPr>
            <a:r>
              <a:t/>
            </a:r>
            <a:endParaRPr sz="5000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37" name="Google Shape;237;p24"/>
          <p:cNvCxnSpPr/>
          <p:nvPr/>
        </p:nvCxnSpPr>
        <p:spPr>
          <a:xfrm>
            <a:off x="804609" y="3765314"/>
            <a:ext cx="4663440" cy="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8" name="Google Shape;238;p24"/>
          <p:cNvSpPr/>
          <p:nvPr/>
        </p:nvSpPr>
        <p:spPr>
          <a:xfrm>
            <a:off x="6083275" y="0"/>
            <a:ext cx="61087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39" name="Google Shape;23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2350" y="1006325"/>
            <a:ext cx="2492000" cy="1965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thena aws" id="240" name="Google Shape;24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41704" y="1268233"/>
            <a:ext cx="2040504" cy="144166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/>
          <p:nvPr/>
        </p:nvSpPr>
        <p:spPr>
          <a:xfrm>
            <a:off x="6410950" y="3765400"/>
            <a:ext cx="2734800" cy="270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" name="Google Shape;242;p24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700"/>
              <a:buFont typeface="Questrial"/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7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" name="Google Shape;243;p24"/>
          <p:cNvSpPr/>
          <p:nvPr/>
        </p:nvSpPr>
        <p:spPr>
          <a:xfrm>
            <a:off x="9321175" y="3765325"/>
            <a:ext cx="2734800" cy="270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44" name="Google Shape;24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09751" y="4420025"/>
            <a:ext cx="2104400" cy="12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"/>
          <p:cNvSpPr txBox="1"/>
          <p:nvPr/>
        </p:nvSpPr>
        <p:spPr>
          <a:xfrm flipH="1">
            <a:off x="804609" y="5295713"/>
            <a:ext cx="534450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1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$1500 credit towards AWS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6896750" y="4207800"/>
            <a:ext cx="74391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6410950" y="321725"/>
            <a:ext cx="2734800" cy="270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9321175" y="321725"/>
            <a:ext cx="2734800" cy="270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49" name="Google Shape;249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45550" y="754800"/>
            <a:ext cx="2486025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72525" y="1268224"/>
            <a:ext cx="2330525" cy="11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06763" y="4142250"/>
            <a:ext cx="254317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" name="Google Shape;256;p25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7" name="Google Shape;257;p25"/>
          <p:cNvSpPr/>
          <p:nvPr/>
        </p:nvSpPr>
        <p:spPr>
          <a:xfrm>
            <a:off x="-131625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58" name="Google Shape;258;p25"/>
          <p:cNvSpPr txBox="1"/>
          <p:nvPr>
            <p:ph type="title"/>
          </p:nvPr>
        </p:nvSpPr>
        <p:spPr>
          <a:xfrm>
            <a:off x="1024128" y="4952954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None/>
            </a:pPr>
            <a:r>
              <a:rPr lang="en-US" sz="5000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DATA PREPARATION</a:t>
            </a:r>
            <a:endParaRPr sz="5000">
              <a:solidFill>
                <a:schemeClr val="accent2"/>
              </a:solidFill>
            </a:endParaRPr>
          </a:p>
        </p:txBody>
      </p:sp>
      <p:cxnSp>
        <p:nvCxnSpPr>
          <p:cNvPr id="259" name="Google Shape;259;p25"/>
          <p:cNvCxnSpPr/>
          <p:nvPr/>
        </p:nvCxnSpPr>
        <p:spPr>
          <a:xfrm rot="10800000">
            <a:off x="762000" y="5262137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0" name="Google Shape;260;p25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C0C0C"/>
              </a:buClr>
              <a:buSzPts val="700"/>
              <a:buFont typeface="Questrial"/>
              <a:buNone/>
            </a:pPr>
            <a:fld id="{00000000-1234-1234-1234-123412341234}" type="slidenum">
              <a:rPr lang="en-US" sz="7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700">
              <a:solidFill>
                <a:srgbClr val="0C0C0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261" name="Google Shape;261;p25"/>
          <p:cNvGrpSpPr/>
          <p:nvPr/>
        </p:nvGrpSpPr>
        <p:grpSpPr>
          <a:xfrm>
            <a:off x="756645" y="1636175"/>
            <a:ext cx="11101594" cy="2671200"/>
            <a:chOff x="207945" y="636379"/>
            <a:chExt cx="11101594" cy="2671200"/>
          </a:xfrm>
        </p:grpSpPr>
        <p:sp>
          <p:nvSpPr>
            <p:cNvPr id="262" name="Google Shape;262;p25"/>
            <p:cNvSpPr txBox="1"/>
            <p:nvPr/>
          </p:nvSpPr>
          <p:spPr>
            <a:xfrm>
              <a:off x="5153691" y="1017427"/>
              <a:ext cx="1970100" cy="183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Variable Selection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4G On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Screenstate 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Servicestate 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Null Values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3276327" y="1301022"/>
              <a:ext cx="1358700" cy="1358700"/>
            </a:xfrm>
            <a:prstGeom prst="mathMinus">
              <a:avLst>
                <a:gd fmla="val 23520" name="adj1"/>
              </a:avLst>
            </a:prstGeom>
            <a:solidFill>
              <a:srgbClr val="ABB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5"/>
            <p:cNvSpPr txBox="1"/>
            <p:nvPr/>
          </p:nvSpPr>
          <p:spPr>
            <a:xfrm>
              <a:off x="3456421" y="1820584"/>
              <a:ext cx="9984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estrial"/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207945" y="645654"/>
              <a:ext cx="2922900" cy="2661900"/>
            </a:xfrm>
            <a:prstGeom prst="ellipse">
              <a:avLst/>
            </a:prstGeom>
            <a:solidFill>
              <a:srgbClr val="335A74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5"/>
            <p:cNvSpPr txBox="1"/>
            <p:nvPr/>
          </p:nvSpPr>
          <p:spPr>
            <a:xfrm>
              <a:off x="635996" y="1035491"/>
              <a:ext cx="2066700" cy="18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750" lIns="31750" spcFirstLastPara="1" rIns="31750" wrap="square" tIns="31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Questrial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Dealing with millions of records:</a:t>
              </a:r>
              <a:endParaRPr b="0" i="0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875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Questrial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94,133,251</a:t>
              </a:r>
              <a:endParaRPr b="0" i="0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7639734" y="1301022"/>
              <a:ext cx="1358700" cy="13587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ABB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5"/>
            <p:cNvSpPr txBox="1"/>
            <p:nvPr/>
          </p:nvSpPr>
          <p:spPr>
            <a:xfrm>
              <a:off x="7819828" y="1580912"/>
              <a:ext cx="998400" cy="7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estrial"/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8966839" y="800633"/>
              <a:ext cx="2342700" cy="2342700"/>
            </a:xfrm>
            <a:prstGeom prst="ellipse">
              <a:avLst/>
            </a:prstGeom>
            <a:solidFill>
              <a:srgbClr val="335A74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5"/>
            <p:cNvSpPr txBox="1"/>
            <p:nvPr/>
          </p:nvSpPr>
          <p:spPr>
            <a:xfrm>
              <a:off x="9363150" y="1152219"/>
              <a:ext cx="1656300" cy="16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750" lIns="31750" spcFirstLastPara="1" rIns="31750" wrap="square" tIns="31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Questrial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No. Of Recor</a:t>
              </a:r>
              <a:r>
                <a:rPr lang="en-US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ds:</a:t>
              </a:r>
              <a:endParaRPr b="0" i="0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875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Questrial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44,552,748</a:t>
              </a:r>
              <a:endParaRPr b="0" i="0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4748300" y="636379"/>
              <a:ext cx="2922900" cy="2671200"/>
            </a:xfrm>
            <a:prstGeom prst="ellipse">
              <a:avLst/>
            </a:prstGeom>
            <a:solidFill>
              <a:srgbClr val="335A74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Variable Selection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4G On </a:t>
              </a:r>
              <a:r>
                <a:rPr b="0" i="0" lang="en-US" sz="1700" u="none" cap="none" strike="noStrike">
                  <a:solidFill>
                    <a:srgbClr val="92D050"/>
                  </a:solidFill>
                  <a:latin typeface="Calibri"/>
                  <a:ea typeface="Calibri"/>
                  <a:cs typeface="Calibri"/>
                  <a:sym typeface="Calibri"/>
                </a:rPr>
                <a:t></a:t>
              </a:r>
              <a:endParaRPr b="0" i="0" sz="1700" u="none" cap="none" strike="noStrik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n-US" sz="17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Screenstate</a:t>
              </a:r>
              <a:r>
                <a:rPr b="0" i="0" lang="en-US" sz="1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On </a:t>
              </a:r>
              <a:r>
                <a:rPr b="0" i="0" lang="en-US" sz="1700" u="none" cap="none" strike="noStrike">
                  <a:solidFill>
                    <a:srgbClr val="92D050"/>
                  </a:solidFill>
                  <a:latin typeface="Calibri"/>
                  <a:ea typeface="Calibri"/>
                  <a:cs typeface="Calibri"/>
                  <a:sym typeface="Calibri"/>
                </a:rPr>
                <a:t></a:t>
              </a:r>
              <a:endParaRPr b="0" i="0" sz="1700" u="none" cap="none" strike="noStrik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Servicestate On </a:t>
              </a:r>
              <a:r>
                <a:rPr b="0" i="0" lang="en-US" sz="1700" u="none" cap="none" strike="noStrike">
                  <a:solidFill>
                    <a:srgbClr val="92D050"/>
                  </a:solidFill>
                  <a:latin typeface="Calibri"/>
                  <a:ea typeface="Calibri"/>
                  <a:cs typeface="Calibri"/>
                  <a:sym typeface="Calibri"/>
                </a:rPr>
                <a:t></a:t>
              </a:r>
              <a:endParaRPr b="0" i="0" sz="1700" u="none" cap="none" strike="noStrik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Null Values </a:t>
              </a:r>
              <a:r>
                <a:rPr b="1" i="0" lang="en-US" sz="17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</a:t>
              </a:r>
              <a:endParaRPr b="1" i="0" sz="1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